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308" r:id="rId2"/>
    <p:sldId id="262" r:id="rId3"/>
    <p:sldId id="270" r:id="rId4"/>
    <p:sldId id="300" r:id="rId5"/>
    <p:sldId id="301" r:id="rId6"/>
    <p:sldId id="275" r:id="rId7"/>
    <p:sldId id="277" r:id="rId8"/>
    <p:sldId id="290" r:id="rId9"/>
    <p:sldId id="278" r:id="rId10"/>
    <p:sldId id="276" r:id="rId11"/>
    <p:sldId id="274" r:id="rId12"/>
    <p:sldId id="273" r:id="rId13"/>
    <p:sldId id="271" r:id="rId14"/>
    <p:sldId id="292" r:id="rId15"/>
    <p:sldId id="260" r:id="rId16"/>
    <p:sldId id="295" r:id="rId17"/>
    <p:sldId id="279" r:id="rId18"/>
    <p:sldId id="282" r:id="rId19"/>
    <p:sldId id="283" r:id="rId20"/>
    <p:sldId id="284" r:id="rId21"/>
    <p:sldId id="302" r:id="rId22"/>
    <p:sldId id="306" r:id="rId23"/>
    <p:sldId id="280" r:id="rId24"/>
    <p:sldId id="305" r:id="rId25"/>
    <p:sldId id="304" r:id="rId26"/>
    <p:sldId id="297" r:id="rId27"/>
    <p:sldId id="299" r:id="rId28"/>
    <p:sldId id="307" r:id="rId29"/>
    <p:sldId id="265" r:id="rId30"/>
    <p:sldId id="267" r:id="rId31"/>
    <p:sldId id="281" r:id="rId32"/>
    <p:sldId id="287" r:id="rId33"/>
    <p:sldId id="288" r:id="rId34"/>
  </p:sldIdLst>
  <p:sldSz cx="9144000" cy="6858000" type="screen4x3"/>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50">
          <p15:clr>
            <a:srgbClr val="A4A3A4"/>
          </p15:clr>
        </p15:guide>
        <p15:guide id="2" pos="360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A636"/>
    <a:srgbClr val="000000"/>
    <a:srgbClr val="0D0D0D"/>
    <a:srgbClr val="FFFFFF"/>
    <a:srgbClr val="F53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93688" autoAdjust="0"/>
  </p:normalViewPr>
  <p:slideViewPr>
    <p:cSldViewPr>
      <p:cViewPr varScale="1">
        <p:scale>
          <a:sx n="110" d="100"/>
          <a:sy n="110" d="100"/>
        </p:scale>
        <p:origin x="1404" y="108"/>
      </p:cViewPr>
      <p:guideLst>
        <p:guide orient="horz" pos="2750"/>
        <p:guide pos="3606"/>
      </p:guideLst>
    </p:cSldViewPr>
  </p:slideViewPr>
  <p:outlineViewPr>
    <p:cViewPr>
      <p:scale>
        <a:sx n="33" d="100"/>
        <a:sy n="33" d="100"/>
      </p:scale>
      <p:origin x="0" y="0"/>
    </p:cViewPr>
  </p:outlin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89CABF-7D74-4807-9E09-1FAA2C3C02A9}" type="datetimeFigureOut">
              <a:rPr lang="uk-UA" smtClean="0"/>
              <a:t>04.12.2014</a:t>
            </a:fld>
            <a:endParaRPr lang="uk-U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68CFD4-85BA-41C3-ABF3-14435FC9ACA6}" type="slidenum">
              <a:rPr lang="uk-UA" smtClean="0"/>
              <a:t>‹#›</a:t>
            </a:fld>
            <a:endParaRPr lang="uk-UA"/>
          </a:p>
        </p:txBody>
      </p:sp>
    </p:spTree>
    <p:extLst>
      <p:ext uri="{BB962C8B-B14F-4D97-AF65-F5344CB8AC3E}">
        <p14:creationId xmlns:p14="http://schemas.microsoft.com/office/powerpoint/2010/main" val="159399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en.wikipedia.org/wiki/BSD_license"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creativecommons.org/licenses/by-sa/2.0/"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www.owasp.org/index.php/Membership" TargetMode="External"/><Relationship Id="rId13" Type="http://schemas.openxmlformats.org/officeDocument/2006/relationships/hyperlink" Target="http://www.imperva.com/products/securesphere/web_application_firewall.html" TargetMode="External"/><Relationship Id="rId18" Type="http://schemas.openxmlformats.org/officeDocument/2006/relationships/hyperlink" Target="http://www.radware.com/Solutions/Enterprise/Security/WebApplicationFirewall.aspx" TargetMode="External"/><Relationship Id="rId26" Type="http://schemas.openxmlformats.org/officeDocument/2006/relationships/hyperlink" Target="http://www.eeye.com/html/products/secureiis/index.html" TargetMode="External"/><Relationship Id="rId39" Type="http://schemas.openxmlformats.org/officeDocument/2006/relationships/hyperlink" Target="http://remo.netnea.com/" TargetMode="External"/><Relationship Id="rId3" Type="http://schemas.openxmlformats.org/officeDocument/2006/relationships/hyperlink" Target="https://www.owasp.org/index.php/OWASP_NAXSI_Project" TargetMode="External"/><Relationship Id="rId21" Type="http://schemas.openxmlformats.org/officeDocument/2006/relationships/hyperlink" Target="http://www.bee-ware.net/en/product/i-sentry/" TargetMode="External"/><Relationship Id="rId34" Type="http://schemas.openxmlformats.org/officeDocument/2006/relationships/hyperlink" Target="http://en.wikipedia.org/wiki/APIDS" TargetMode="External"/><Relationship Id="rId42" Type="http://schemas.openxmlformats.org/officeDocument/2006/relationships/hyperlink" Target="http://noeljackson.com/tools/modsecurity/" TargetMode="External"/><Relationship Id="rId7" Type="http://schemas.openxmlformats.org/officeDocument/2006/relationships/hyperlink" Target="https://www.ironbee.com/" TargetMode="External"/><Relationship Id="rId12" Type="http://schemas.openxmlformats.org/officeDocument/2006/relationships/hyperlink" Target="http://fortifysoftware.com/products/defender/" TargetMode="External"/><Relationship Id="rId17" Type="http://schemas.openxmlformats.org/officeDocument/2006/relationships/hyperlink" Target="http://www.port80software.com/products/serverdefendervp/" TargetMode="External"/><Relationship Id="rId25" Type="http://schemas.openxmlformats.org/officeDocument/2006/relationships/hyperlink" Target="http://www.citrix.com/English/ps2/products/product.asp?contentID=25636" TargetMode="External"/><Relationship Id="rId33" Type="http://schemas.openxmlformats.org/officeDocument/2006/relationships/hyperlink" Target="http://www.xtradyne.com/" TargetMode="External"/><Relationship Id="rId38" Type="http://schemas.openxmlformats.org/officeDocument/2006/relationships/hyperlink" Target="http://www.securescience.com/home/newsandevents/news/interscout1.0.html" TargetMode="External"/><Relationship Id="rId46" Type="http://schemas.openxmlformats.org/officeDocument/2006/relationships/hyperlink" Target="http://research.microsoft.com/projects/samoa/" TargetMode="External"/><Relationship Id="rId2" Type="http://schemas.openxmlformats.org/officeDocument/2006/relationships/slide" Target="../slides/slide31.xml"/><Relationship Id="rId16" Type="http://schemas.openxmlformats.org/officeDocument/2006/relationships/hyperlink" Target="http://www.applicure.com/" TargetMode="External"/><Relationship Id="rId20" Type="http://schemas.openxmlformats.org/officeDocument/2006/relationships/hyperlink" Target="http://www.barracudanetworks.com/ns/products/web-application-controller-overview.php" TargetMode="External"/><Relationship Id="rId29" Type="http://schemas.openxmlformats.org/officeDocument/2006/relationships/hyperlink" Target="http://www.webscurity.com/products.htm" TargetMode="External"/><Relationship Id="rId41" Type="http://schemas.openxmlformats.org/officeDocument/2006/relationships/hyperlink" Target="http://wsgw.sourceforge.net/" TargetMode="External"/><Relationship Id="rId1" Type="http://schemas.openxmlformats.org/officeDocument/2006/relationships/notesMaster" Target="../notesMasters/notesMaster1.xml"/><Relationship Id="rId6" Type="http://schemas.openxmlformats.org/officeDocument/2006/relationships/hyperlink" Target="http://www.modsecurity.org/" TargetMode="External"/><Relationship Id="rId11" Type="http://schemas.openxmlformats.org/officeDocument/2006/relationships/hyperlink" Target="http://www.denyall.com/products/2_en.html" TargetMode="External"/><Relationship Id="rId24" Type="http://schemas.openxmlformats.org/officeDocument/2006/relationships/hyperlink" Target="http://www.cisco.com/en/US/products/ps9586/index.html" TargetMode="External"/><Relationship Id="rId32" Type="http://schemas.openxmlformats.org/officeDocument/2006/relationships/hyperlink" Target="http://www.protegrity.com/WebApplicationFirewall" TargetMode="External"/><Relationship Id="rId37" Type="http://schemas.openxmlformats.org/officeDocument/2006/relationships/hyperlink" Target="http://code.google.com/p/dotnetids/" TargetMode="External"/><Relationship Id="rId40" Type="http://schemas.openxmlformats.org/officeDocument/2006/relationships/hyperlink" Target="http://www.gotroot.com/tiki-index.php?page=mod_security+rules" TargetMode="External"/><Relationship Id="rId45" Type="http://schemas.openxmlformats.org/officeDocument/2006/relationships/hyperlink" Target="http://akismet.com/" TargetMode="External"/><Relationship Id="rId5" Type="http://schemas.openxmlformats.org/officeDocument/2006/relationships/hyperlink" Target="http://www.aqtronix.com/?PageID=99" TargetMode="External"/><Relationship Id="rId15" Type="http://schemas.openxmlformats.org/officeDocument/2006/relationships/hyperlink" Target="http://www.bayshorenetworks.com/" TargetMode="External"/><Relationship Id="rId23" Type="http://schemas.openxmlformats.org/officeDocument/2006/relationships/hyperlink" Target="http://www.bugsec.com/index.php?q=WebSniper" TargetMode="External"/><Relationship Id="rId28" Type="http://schemas.openxmlformats.org/officeDocument/2006/relationships/hyperlink" Target="http://forumsys.com/" TargetMode="External"/><Relationship Id="rId36" Type="http://schemas.openxmlformats.org/officeDocument/2006/relationships/hyperlink" Target="http://code.google.com/p/phpids/" TargetMode="External"/><Relationship Id="rId10" Type="http://schemas.openxmlformats.org/officeDocument/2006/relationships/hyperlink" Target="https://www.trustwave.com/web-application-firewall/" TargetMode="External"/><Relationship Id="rId19" Type="http://schemas.openxmlformats.org/officeDocument/2006/relationships/hyperlink" Target="http://www.armorlogic.com/" TargetMode="External"/><Relationship Id="rId31" Type="http://schemas.openxmlformats.org/officeDocument/2006/relationships/hyperlink" Target="http://www.privacyware.com/intrusion_prevention.html" TargetMode="External"/><Relationship Id="rId44" Type="http://schemas.openxmlformats.org/officeDocument/2006/relationships/hyperlink" Target="http://www.wisec.it/rdr.php?fn=/Projects/Rule-o-matic.tgz" TargetMode="External"/><Relationship Id="rId4" Type="http://schemas.openxmlformats.org/officeDocument/2006/relationships/hyperlink" Target="http://www.owasp.org/index.php/Category:OWASP_Stinger_Project" TargetMode="External"/><Relationship Id="rId9" Type="http://schemas.openxmlformats.org/officeDocument/2006/relationships/hyperlink" Target="http://www.artofdefence.com/en/products/hyperguard.html" TargetMode="External"/><Relationship Id="rId14" Type="http://schemas.openxmlformats.org/officeDocument/2006/relationships/hyperlink" Target="http://www.pentasecurity.com/english/product/webWppleIntro.do" TargetMode="External"/><Relationship Id="rId22" Type="http://schemas.openxmlformats.org/officeDocument/2006/relationships/hyperlink" Target="http://binarysec.com/" TargetMode="External"/><Relationship Id="rId27" Type="http://schemas.openxmlformats.org/officeDocument/2006/relationships/hyperlink" Target="http://www.f5.com/products/big-ip/product-modules/application-security-manager.html" TargetMode="External"/><Relationship Id="rId30" Type="http://schemas.openxmlformats.org/officeDocument/2006/relationships/hyperlink" Target="http://www.ergon.ch/en/airlock/" TargetMode="External"/><Relationship Id="rId35" Type="http://schemas.openxmlformats.org/officeDocument/2006/relationships/hyperlink" Target="http://php-ids.org/" TargetMode="External"/><Relationship Id="rId43" Type="http://schemas.openxmlformats.org/officeDocument/2006/relationships/hyperlink" Target="http://www.wisec.it/projects.php?id=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csoonline.com/article/499527/heartland-ceo-on-data-breach-qsas-let-us-down" TargetMode="External"/><Relationship Id="rId7" Type="http://schemas.openxmlformats.org/officeDocument/2006/relationships/hyperlink" Target="http://blog.linkedin.com/2012/06/09/an-update-on-taking-steps-to-protect-our-members/"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xakep.ru/post/59105/" TargetMode="External"/><Relationship Id="rId5" Type="http://schemas.openxmlformats.org/officeDocument/2006/relationships/hyperlink" Target="http://www.scmagazine.com.au/News/310976,data-breach-costs-linkedin-up-to-1-million.aspx" TargetMode="External"/><Relationship Id="rId4" Type="http://schemas.openxmlformats.org/officeDocument/2006/relationships/hyperlink" Target="http://www.xakep.ru/post/58811/"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qlmap.sourceforge.net/" TargetMode="External"/><Relationship Id="rId3" Type="http://schemas.openxmlformats.org/officeDocument/2006/relationships/hyperlink" Target="http://0x90.org/releases.php" TargetMode="External"/><Relationship Id="rId7" Type="http://schemas.openxmlformats.org/officeDocument/2006/relationships/hyperlink" Target="http://www.northern-monkee.co.uk/projects/bobcat/bobcat.html"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justinclarke.com/archives/2006/03/sqlbrute.html" TargetMode="External"/><Relationship Id="rId11" Type="http://schemas.openxmlformats.org/officeDocument/2006/relationships/hyperlink" Target="http://www.priamos-project.com/" TargetMode="External"/><Relationship Id="rId5" Type="http://schemas.openxmlformats.org/officeDocument/2006/relationships/hyperlink" Target="http://sqlninja.sourceforge.net/" TargetMode="External"/><Relationship Id="rId10" Type="http://schemas.openxmlformats.org/officeDocument/2006/relationships/hyperlink" Target="http://www.flowgate.net/?lang=en&amp;seccion=herramientas" TargetMode="External"/><Relationship Id="rId4" Type="http://schemas.openxmlformats.org/officeDocument/2006/relationships/hyperlink" Target="http://www.owasp.org/index.php/Category:OWASP_SQLiX_Project" TargetMode="External"/><Relationship Id="rId9" Type="http://schemas.openxmlformats.org/officeDocument/2006/relationships/hyperlink" Target="http://www.sensepost.com/research/scully/"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p:txBody>
      </p:sp>
      <p:sp>
        <p:nvSpPr>
          <p:cNvPr id="4" name="Slide Number Placeholder 3"/>
          <p:cNvSpPr>
            <a:spLocks noGrp="1"/>
          </p:cNvSpPr>
          <p:nvPr>
            <p:ph type="sldNum" sz="quarter" idx="10"/>
          </p:nvPr>
        </p:nvSpPr>
        <p:spPr/>
        <p:txBody>
          <a:bodyPr/>
          <a:lstStyle/>
          <a:p>
            <a:fld id="{B168CFD4-85BA-41C3-ABF3-14435FC9ACA6}" type="slidenum">
              <a:rPr lang="uk-UA" smtClean="0"/>
              <a:t>3</a:t>
            </a:fld>
            <a:endParaRPr lang="uk-UA"/>
          </a:p>
        </p:txBody>
      </p:sp>
    </p:spTree>
    <p:extLst>
      <p:ext uri="{BB962C8B-B14F-4D97-AF65-F5344CB8AC3E}">
        <p14:creationId xmlns:p14="http://schemas.microsoft.com/office/powerpoint/2010/main" val="262969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ESAPI (The OWASP Enterprise Security API) is a free, open source, web application security control library that makes it easier for programmers to write lower-risk applications. The ESAPI libraries are designed to make it easier for programmers to retrofit security into existing applications. The ESAPI libraries also serve as a solid foundation for new development.</a:t>
            </a:r>
          </a:p>
          <a:p>
            <a:r>
              <a:rPr lang="en-US" sz="1200" b="0" i="0" kern="1200" dirty="0" smtClean="0">
                <a:solidFill>
                  <a:schemeClr val="tx1"/>
                </a:solidFill>
                <a:effectLst/>
                <a:latin typeface="+mn-lt"/>
                <a:ea typeface="+mn-ea"/>
                <a:cs typeface="+mn-cs"/>
              </a:rPr>
              <a:t>Allowing for language-specific differences, all OWASP ESAPI versions have the same basic design:</a:t>
            </a:r>
          </a:p>
          <a:p>
            <a:r>
              <a:rPr lang="en-US" sz="1200" b="1" i="0" kern="1200" dirty="0" smtClean="0">
                <a:solidFill>
                  <a:schemeClr val="tx1"/>
                </a:solidFill>
                <a:effectLst/>
                <a:latin typeface="+mn-lt"/>
                <a:ea typeface="+mn-ea"/>
                <a:cs typeface="+mn-cs"/>
              </a:rPr>
              <a:t>There is a set of security control interfaces.</a:t>
            </a:r>
            <a:r>
              <a:rPr lang="en-US" sz="1200" b="0" i="0" kern="1200" dirty="0" smtClean="0">
                <a:solidFill>
                  <a:schemeClr val="tx1"/>
                </a:solidFill>
                <a:effectLst/>
                <a:latin typeface="+mn-lt"/>
                <a:ea typeface="+mn-ea"/>
                <a:cs typeface="+mn-cs"/>
              </a:rPr>
              <a:t> They define for example types of parameters that are passed to types of security controls.</a:t>
            </a:r>
          </a:p>
          <a:p>
            <a:r>
              <a:rPr lang="en-US" sz="1200" b="1" i="0" kern="1200" dirty="0" smtClean="0">
                <a:solidFill>
                  <a:schemeClr val="tx1"/>
                </a:solidFill>
                <a:effectLst/>
                <a:latin typeface="+mn-lt"/>
                <a:ea typeface="+mn-ea"/>
                <a:cs typeface="+mn-cs"/>
              </a:rPr>
              <a:t>There is a reference implementation for each security control.</a:t>
            </a:r>
            <a:r>
              <a:rPr lang="en-US" sz="1200" b="0" i="0" kern="1200" dirty="0" smtClean="0">
                <a:solidFill>
                  <a:schemeClr val="tx1"/>
                </a:solidFill>
                <a:effectLst/>
                <a:latin typeface="+mn-lt"/>
                <a:ea typeface="+mn-ea"/>
                <a:cs typeface="+mn-cs"/>
              </a:rPr>
              <a:t> The logic is not organization‐specific and the logic is not application‐specific. An example: string‐based input validation.</a:t>
            </a:r>
          </a:p>
          <a:p>
            <a:r>
              <a:rPr lang="en-US" sz="1200" b="1" i="0" kern="1200" dirty="0" smtClean="0">
                <a:solidFill>
                  <a:schemeClr val="tx1"/>
                </a:solidFill>
                <a:effectLst/>
                <a:latin typeface="+mn-lt"/>
                <a:ea typeface="+mn-ea"/>
                <a:cs typeface="+mn-cs"/>
              </a:rPr>
              <a:t>There are optionally your own implementations for each security control.</a:t>
            </a:r>
            <a:r>
              <a:rPr lang="en-US" sz="1200" b="0" i="0" kern="1200" dirty="0" smtClean="0">
                <a:solidFill>
                  <a:schemeClr val="tx1"/>
                </a:solidFill>
                <a:effectLst/>
                <a:latin typeface="+mn-lt"/>
                <a:ea typeface="+mn-ea"/>
                <a:cs typeface="+mn-cs"/>
              </a:rPr>
              <a:t> There may be application logic contained in these classes which may be developed by or for your organization. An example: enterprise authentication.</a:t>
            </a:r>
          </a:p>
          <a:p>
            <a:r>
              <a:rPr lang="en-US" sz="1200" b="0" i="0" kern="1200" dirty="0" smtClean="0">
                <a:solidFill>
                  <a:schemeClr val="tx1"/>
                </a:solidFill>
                <a:effectLst/>
                <a:latin typeface="+mn-lt"/>
                <a:ea typeface="+mn-ea"/>
                <a:cs typeface="+mn-cs"/>
              </a:rPr>
              <a:t>This project source code is licensed under the </a:t>
            </a:r>
            <a:r>
              <a:rPr lang="en-US" sz="1200" b="0" i="0" u="none" strike="noStrike" kern="1200" dirty="0" smtClean="0">
                <a:solidFill>
                  <a:schemeClr val="tx1"/>
                </a:solidFill>
                <a:effectLst/>
                <a:latin typeface="+mn-lt"/>
                <a:ea typeface="+mn-ea"/>
                <a:cs typeface="+mn-cs"/>
                <a:hlinkClick r:id="rId3"/>
              </a:rPr>
              <a:t>BSD license</a:t>
            </a:r>
            <a:r>
              <a:rPr lang="en-US" sz="1200" b="0" i="0" kern="1200" dirty="0" smtClean="0">
                <a:solidFill>
                  <a:schemeClr val="tx1"/>
                </a:solidFill>
                <a:effectLst/>
                <a:latin typeface="+mn-lt"/>
                <a:ea typeface="+mn-ea"/>
                <a:cs typeface="+mn-cs"/>
              </a:rPr>
              <a:t>, which is very permissive and about as close to public domain as is possible. The project documentation is licensed under the </a:t>
            </a:r>
            <a:r>
              <a:rPr lang="en-US" sz="1200" b="0" i="0" u="none" strike="noStrike" kern="1200" dirty="0" smtClean="0">
                <a:solidFill>
                  <a:schemeClr val="tx1"/>
                </a:solidFill>
                <a:effectLst/>
                <a:latin typeface="+mn-lt"/>
                <a:ea typeface="+mn-ea"/>
                <a:cs typeface="+mn-cs"/>
                <a:hlinkClick r:id="rId4"/>
              </a:rPr>
              <a:t>Creative Commons</a:t>
            </a:r>
            <a:r>
              <a:rPr lang="en-US" sz="1200" b="0" i="0" kern="1200" dirty="0" smtClean="0">
                <a:solidFill>
                  <a:schemeClr val="tx1"/>
                </a:solidFill>
                <a:effectLst/>
                <a:latin typeface="+mn-lt"/>
                <a:ea typeface="+mn-ea"/>
                <a:cs typeface="+mn-cs"/>
              </a:rPr>
              <a:t> license. You can use or modify ESAPI however you want, even include it in commercial products.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reference implementations for each of</a:t>
            </a:r>
          </a:p>
          <a:p>
            <a:r>
              <a:rPr lang="en-US" sz="1200" b="0" i="0" kern="1200" dirty="0" smtClean="0">
                <a:solidFill>
                  <a:schemeClr val="tx1"/>
                </a:solidFill>
                <a:effectLst/>
                <a:latin typeface="+mn-lt"/>
                <a:ea typeface="+mn-ea"/>
                <a:cs typeface="+mn-cs"/>
              </a:rPr>
              <a:t>the following security controls:</a:t>
            </a:r>
          </a:p>
          <a:p>
            <a:r>
              <a:rPr lang="en-US" sz="1200" b="0" i="0" kern="1200" dirty="0" smtClean="0">
                <a:solidFill>
                  <a:schemeClr val="tx1"/>
                </a:solidFill>
                <a:effectLst/>
                <a:latin typeface="+mn-lt"/>
                <a:ea typeface="+mn-ea"/>
                <a:cs typeface="+mn-cs"/>
              </a:rPr>
              <a:t> Authentication</a:t>
            </a:r>
          </a:p>
          <a:p>
            <a:r>
              <a:rPr lang="en-US" sz="1200" b="0" i="0" kern="1200" dirty="0" smtClean="0">
                <a:solidFill>
                  <a:schemeClr val="tx1"/>
                </a:solidFill>
                <a:effectLst/>
                <a:latin typeface="+mn-lt"/>
                <a:ea typeface="+mn-ea"/>
                <a:cs typeface="+mn-cs"/>
              </a:rPr>
              <a:t> Access control</a:t>
            </a:r>
          </a:p>
          <a:p>
            <a:r>
              <a:rPr lang="en-US" sz="1200" b="0" i="0" kern="1200" dirty="0" smtClean="0">
                <a:solidFill>
                  <a:schemeClr val="tx1"/>
                </a:solidFill>
                <a:effectLst/>
                <a:latin typeface="+mn-lt"/>
                <a:ea typeface="+mn-ea"/>
                <a:cs typeface="+mn-cs"/>
              </a:rPr>
              <a:t> Input validation</a:t>
            </a:r>
          </a:p>
          <a:p>
            <a:r>
              <a:rPr lang="en-US" sz="1200" b="0" i="0" kern="1200" dirty="0" smtClean="0">
                <a:solidFill>
                  <a:schemeClr val="tx1"/>
                </a:solidFill>
                <a:effectLst/>
                <a:latin typeface="+mn-lt"/>
                <a:ea typeface="+mn-ea"/>
                <a:cs typeface="+mn-cs"/>
              </a:rPr>
              <a:t> Output encoding/escaping</a:t>
            </a:r>
          </a:p>
          <a:p>
            <a:r>
              <a:rPr lang="en-US" sz="1200" b="0" i="0" kern="1200" dirty="0" smtClean="0">
                <a:solidFill>
                  <a:schemeClr val="tx1"/>
                </a:solidFill>
                <a:effectLst/>
                <a:latin typeface="+mn-lt"/>
                <a:ea typeface="+mn-ea"/>
                <a:cs typeface="+mn-cs"/>
              </a:rPr>
              <a:t> Cryptography</a:t>
            </a:r>
          </a:p>
          <a:p>
            <a:r>
              <a:rPr lang="en-US" sz="1200" b="0" i="0" kern="1200" dirty="0" smtClean="0">
                <a:solidFill>
                  <a:schemeClr val="tx1"/>
                </a:solidFill>
                <a:effectLst/>
                <a:latin typeface="+mn-lt"/>
                <a:ea typeface="+mn-ea"/>
                <a:cs typeface="+mn-cs"/>
              </a:rPr>
              <a:t> Error handling and logging</a:t>
            </a:r>
          </a:p>
          <a:p>
            <a:r>
              <a:rPr lang="en-US" sz="1200" b="0" i="0" kern="1200" dirty="0" smtClean="0">
                <a:solidFill>
                  <a:schemeClr val="tx1"/>
                </a:solidFill>
                <a:effectLst/>
                <a:latin typeface="+mn-lt"/>
                <a:ea typeface="+mn-ea"/>
                <a:cs typeface="+mn-cs"/>
              </a:rPr>
              <a:t> Communication security</a:t>
            </a:r>
          </a:p>
          <a:p>
            <a:r>
              <a:rPr lang="en-US" sz="1200" b="0" i="0" kern="1200" dirty="0" smtClean="0">
                <a:solidFill>
                  <a:schemeClr val="tx1"/>
                </a:solidFill>
                <a:effectLst/>
                <a:latin typeface="+mn-lt"/>
                <a:ea typeface="+mn-ea"/>
                <a:cs typeface="+mn-cs"/>
              </a:rPr>
              <a:t> HTTP security</a:t>
            </a:r>
          </a:p>
          <a:p>
            <a:r>
              <a:rPr lang="en-US" sz="1200" b="0" i="0" kern="1200" dirty="0" smtClean="0">
                <a:solidFill>
                  <a:schemeClr val="tx1"/>
                </a:solidFill>
                <a:effectLst/>
                <a:latin typeface="+mn-lt"/>
                <a:ea typeface="+mn-ea"/>
                <a:cs typeface="+mn-cs"/>
              </a:rPr>
              <a:t> Security configuration</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168CFD4-85BA-41C3-ABF3-14435FC9ACA6}" type="slidenum">
              <a:rPr lang="uk-UA" smtClean="0"/>
              <a:t>30</a:t>
            </a:fld>
            <a:endParaRPr lang="uk-UA"/>
          </a:p>
        </p:txBody>
      </p:sp>
    </p:spTree>
    <p:extLst>
      <p:ext uri="{BB962C8B-B14F-4D97-AF65-F5344CB8AC3E}">
        <p14:creationId xmlns:p14="http://schemas.microsoft.com/office/powerpoint/2010/main" val="200419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hlinkClick r:id="rId3"/>
              </a:rPr>
              <a:t>NAXSI</a:t>
            </a:r>
            <a:r>
              <a:rPr lang="en-US" sz="1200" b="0" i="0" kern="1200" dirty="0" smtClean="0">
                <a:solidFill>
                  <a:schemeClr val="tx1"/>
                </a:solidFill>
                <a:effectLst/>
                <a:latin typeface="+mn-lt"/>
                <a:ea typeface="+mn-ea"/>
                <a:cs typeface="+mn-cs"/>
              </a:rPr>
              <a:t> is a WAF for NGINX.</a:t>
            </a:r>
          </a:p>
          <a:p>
            <a:r>
              <a:rPr lang="en-US" sz="1200" b="0" i="0" kern="1200" dirty="0" smtClean="0">
                <a:solidFill>
                  <a:schemeClr val="tx1"/>
                </a:solidFill>
                <a:effectLst/>
                <a:latin typeface="+mn-lt"/>
                <a:ea typeface="+mn-ea"/>
                <a:cs typeface="+mn-cs"/>
              </a:rPr>
              <a:t>The </a:t>
            </a:r>
            <a:r>
              <a:rPr lang="en-US" sz="1200" b="0" i="0" u="none" strike="noStrike" kern="1200" dirty="0" smtClean="0">
                <a:solidFill>
                  <a:schemeClr val="tx1"/>
                </a:solidFill>
                <a:effectLst/>
                <a:latin typeface="+mn-lt"/>
                <a:ea typeface="+mn-ea"/>
                <a:cs typeface="+mn-cs"/>
                <a:hlinkClick r:id="rId4"/>
              </a:rPr>
              <a:t>OWASP Stinger Project</a:t>
            </a:r>
            <a:r>
              <a:rPr lang="en-US" sz="1200" b="0" i="0" kern="1200" dirty="0" smtClean="0">
                <a:solidFill>
                  <a:schemeClr val="tx1"/>
                </a:solidFill>
                <a:effectLst/>
                <a:latin typeface="+mn-lt"/>
                <a:ea typeface="+mn-ea"/>
                <a:cs typeface="+mn-cs"/>
              </a:rPr>
              <a:t> is not a full blown WAF, but it is a strong Java/J2EE input validation filter that can be put in front of your application. Developers consistently implement sporadic, ad-hoc input validation mechanisms for web applications. Lack of a centralized and well-defined input validation mechanism opens the application to a variety of attacks: including SQL Injection, Cross Site Scripting (XSS), and Command Injection. The OWASP Stinger Project aims to develop a centralized input validation component which can be easily applied to existing or developmental applications. Using a declarative security model, Stinger has the ability to validate all HTTP requests coming into an application. Stinger is such a simplistic yet strong validation engine that organizations have begun integrating it into their software development life-cycle.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Well Known Open Source Tools Of This Type</a:t>
            </a:r>
          </a:p>
          <a:p>
            <a:r>
              <a:rPr lang="en-US" sz="1200" b="0" i="0" u="none" strike="noStrike" kern="1200" dirty="0" err="1" smtClean="0">
                <a:solidFill>
                  <a:schemeClr val="tx1"/>
                </a:solidFill>
                <a:effectLst/>
                <a:latin typeface="+mn-lt"/>
                <a:ea typeface="+mn-ea"/>
                <a:cs typeface="+mn-cs"/>
                <a:hlinkClick r:id="rId5"/>
              </a:rPr>
              <a:t>AQTronix</a:t>
            </a:r>
            <a:r>
              <a:rPr lang="en-US" sz="1200" b="0" i="0" u="none" strike="noStrike" kern="1200" dirty="0" smtClean="0">
                <a:solidFill>
                  <a:schemeClr val="tx1"/>
                </a:solidFill>
                <a:effectLst/>
                <a:latin typeface="+mn-lt"/>
                <a:ea typeface="+mn-ea"/>
                <a:cs typeface="+mn-cs"/>
                <a:hlinkClick r:id="rId5"/>
              </a:rPr>
              <a:t> - </a:t>
            </a:r>
            <a:r>
              <a:rPr lang="en-US" sz="1200" b="0" i="0" u="none" strike="noStrike" kern="1200" dirty="0" err="1" smtClean="0">
                <a:solidFill>
                  <a:schemeClr val="tx1"/>
                </a:solidFill>
                <a:effectLst/>
                <a:latin typeface="+mn-lt"/>
                <a:ea typeface="+mn-ea"/>
                <a:cs typeface="+mn-cs"/>
                <a:hlinkClick r:id="rId5"/>
              </a:rPr>
              <a:t>WebKnight</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6"/>
              </a:rPr>
              <a:t>Trustwave</a:t>
            </a:r>
            <a:r>
              <a:rPr lang="en-US" sz="1200" b="0" i="0" u="none" strike="noStrike" kern="1200" dirty="0" smtClean="0">
                <a:solidFill>
                  <a:schemeClr val="tx1"/>
                </a:solidFill>
                <a:effectLst/>
                <a:latin typeface="+mn-lt"/>
                <a:ea typeface="+mn-ea"/>
                <a:cs typeface="+mn-cs"/>
                <a:hlinkClick r:id="rId6"/>
              </a:rPr>
              <a:t> </a:t>
            </a:r>
            <a:r>
              <a:rPr lang="en-US" sz="1200" b="0" i="0" u="none" strike="noStrike" kern="1200" dirty="0" err="1" smtClean="0">
                <a:solidFill>
                  <a:schemeClr val="tx1"/>
                </a:solidFill>
                <a:effectLst/>
                <a:latin typeface="+mn-lt"/>
                <a:ea typeface="+mn-ea"/>
                <a:cs typeface="+mn-cs"/>
                <a:hlinkClick r:id="rId6"/>
              </a:rPr>
              <a:t>SpiderLabs</a:t>
            </a:r>
            <a:r>
              <a:rPr lang="en-US" sz="1200" b="0" i="0" u="none" strike="noStrike" kern="1200" dirty="0" smtClean="0">
                <a:solidFill>
                  <a:schemeClr val="tx1"/>
                </a:solidFill>
                <a:effectLst/>
                <a:latin typeface="+mn-lt"/>
                <a:ea typeface="+mn-ea"/>
                <a:cs typeface="+mn-cs"/>
                <a:hlinkClick r:id="rId6"/>
              </a:rPr>
              <a:t> - </a:t>
            </a:r>
            <a:r>
              <a:rPr lang="en-US" sz="1200" b="0" i="0" u="none" strike="noStrike" kern="1200" dirty="0" err="1" smtClean="0">
                <a:solidFill>
                  <a:schemeClr val="tx1"/>
                </a:solidFill>
                <a:effectLst/>
                <a:latin typeface="+mn-lt"/>
                <a:ea typeface="+mn-ea"/>
                <a:cs typeface="+mn-cs"/>
                <a:hlinkClick r:id="rId6"/>
              </a:rPr>
              <a:t>ModSecurity</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recent new project by </a:t>
            </a:r>
            <a:r>
              <a:rPr lang="en-US" sz="1200" b="0" i="0" kern="1200" dirty="0" err="1" smtClean="0">
                <a:solidFill>
                  <a:schemeClr val="tx1"/>
                </a:solidFill>
                <a:effectLst/>
                <a:latin typeface="+mn-lt"/>
                <a:ea typeface="+mn-ea"/>
                <a:cs typeface="+mn-cs"/>
              </a:rPr>
              <a:t>Qualys</a:t>
            </a:r>
            <a:r>
              <a:rPr lang="en-US" sz="1200" b="0" i="0" kern="1200" dirty="0" smtClean="0">
                <a:solidFill>
                  <a:schemeClr val="tx1"/>
                </a:solidFill>
                <a:effectLst/>
                <a:latin typeface="+mn-lt"/>
                <a:ea typeface="+mn-ea"/>
                <a:cs typeface="+mn-cs"/>
              </a:rPr>
              <a:t> led by Ivan </a:t>
            </a:r>
            <a:r>
              <a:rPr lang="en-US" sz="1200" b="0" i="0" kern="1200" dirty="0" err="1" smtClean="0">
                <a:solidFill>
                  <a:schemeClr val="tx1"/>
                </a:solidFill>
                <a:effectLst/>
                <a:latin typeface="+mn-lt"/>
                <a:ea typeface="+mn-ea"/>
                <a:cs typeface="+mn-cs"/>
              </a:rPr>
              <a:t>Ristic</a:t>
            </a:r>
            <a:r>
              <a:rPr lang="en-US" sz="1200" b="0" i="0" kern="1200" dirty="0" smtClean="0">
                <a:solidFill>
                  <a:schemeClr val="tx1"/>
                </a:solidFill>
                <a:effectLst/>
                <a:latin typeface="+mn-lt"/>
                <a:ea typeface="+mn-ea"/>
                <a:cs typeface="+mn-cs"/>
              </a:rPr>
              <a:t>, the original </a:t>
            </a:r>
            <a:r>
              <a:rPr lang="en-US" sz="1200" b="0" i="0" kern="1200" dirty="0" err="1" smtClean="0">
                <a:solidFill>
                  <a:schemeClr val="tx1"/>
                </a:solidFill>
                <a:effectLst/>
                <a:latin typeface="+mn-lt"/>
                <a:ea typeface="+mn-ea"/>
                <a:cs typeface="+mn-cs"/>
              </a:rPr>
              <a:t>ModSecurity</a:t>
            </a:r>
            <a:r>
              <a:rPr lang="en-US" sz="1200" b="0" i="0" kern="1200" dirty="0" smtClean="0">
                <a:solidFill>
                  <a:schemeClr val="tx1"/>
                </a:solidFill>
                <a:effectLst/>
                <a:latin typeface="+mn-lt"/>
                <a:ea typeface="+mn-ea"/>
                <a:cs typeface="+mn-cs"/>
              </a:rPr>
              <a:t> author</a:t>
            </a:r>
          </a:p>
          <a:p>
            <a:r>
              <a:rPr lang="en-US" sz="1200" b="0" i="0" u="none" strike="noStrike" kern="1200" dirty="0" err="1" smtClean="0">
                <a:solidFill>
                  <a:schemeClr val="tx1"/>
                </a:solidFill>
                <a:effectLst/>
                <a:latin typeface="+mn-lt"/>
                <a:ea typeface="+mn-ea"/>
                <a:cs typeface="+mn-cs"/>
                <a:hlinkClick r:id="rId7"/>
              </a:rPr>
              <a:t>Qualys</a:t>
            </a:r>
            <a:r>
              <a:rPr lang="en-US" sz="1200" b="0" i="0" u="none" strike="noStrike" kern="1200" dirty="0" smtClean="0">
                <a:solidFill>
                  <a:schemeClr val="tx1"/>
                </a:solidFill>
                <a:effectLst/>
                <a:latin typeface="+mn-lt"/>
                <a:ea typeface="+mn-ea"/>
                <a:cs typeface="+mn-cs"/>
                <a:hlinkClick r:id="rId7"/>
              </a:rPr>
              <a:t> - </a:t>
            </a:r>
            <a:r>
              <a:rPr lang="en-US" sz="1200" b="0" i="0" u="none" strike="noStrike" kern="1200" dirty="0" err="1" smtClean="0">
                <a:solidFill>
                  <a:schemeClr val="tx1"/>
                </a:solidFill>
                <a:effectLst/>
                <a:latin typeface="+mn-lt"/>
                <a:ea typeface="+mn-ea"/>
                <a:cs typeface="+mn-cs"/>
                <a:hlinkClick r:id="rId7"/>
              </a:rPr>
              <a:t>Ironbee</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Commercial Tools from OWASP Members Of This Type</a:t>
            </a:r>
          </a:p>
          <a:p>
            <a:r>
              <a:rPr lang="en-US" sz="1200" b="0" i="0" kern="1200" dirty="0" smtClean="0">
                <a:solidFill>
                  <a:schemeClr val="tx1"/>
                </a:solidFill>
                <a:effectLst/>
                <a:latin typeface="+mn-lt"/>
                <a:ea typeface="+mn-ea"/>
                <a:cs typeface="+mn-cs"/>
              </a:rPr>
              <a:t>These vendors have decided to support OWASP by becoming </a:t>
            </a:r>
            <a:r>
              <a:rPr lang="en-US" sz="1200" b="0" i="0" u="none" strike="noStrike" kern="1200" dirty="0" smtClean="0">
                <a:solidFill>
                  <a:schemeClr val="tx1"/>
                </a:solidFill>
                <a:effectLst/>
                <a:latin typeface="+mn-lt"/>
                <a:ea typeface="+mn-ea"/>
                <a:cs typeface="+mn-cs"/>
                <a:hlinkClick r:id="rId8" tooltip="Membership"/>
              </a:rPr>
              <a:t>members</a:t>
            </a:r>
            <a:r>
              <a:rPr lang="en-US" sz="1200" b="0" i="0" kern="1200" dirty="0" smtClean="0">
                <a:solidFill>
                  <a:schemeClr val="tx1"/>
                </a:solidFill>
                <a:effectLst/>
                <a:latin typeface="+mn-lt"/>
                <a:ea typeface="+mn-ea"/>
                <a:cs typeface="+mn-cs"/>
              </a:rPr>
              <a:t>. OWASP appreciates the support from these organizations, but cannot endorse any commercial products or services.</a:t>
            </a:r>
          </a:p>
          <a:p>
            <a:r>
              <a:rPr lang="en-US" sz="1200" b="0" i="0" u="none" strike="noStrike" kern="1200" dirty="0" smtClean="0">
                <a:solidFill>
                  <a:schemeClr val="tx1"/>
                </a:solidFill>
                <a:effectLst/>
                <a:latin typeface="+mn-lt"/>
                <a:ea typeface="+mn-ea"/>
                <a:cs typeface="+mn-cs"/>
                <a:hlinkClick r:id="rId9"/>
              </a:rPr>
              <a:t>art of </a:t>
            </a:r>
            <a:r>
              <a:rPr lang="en-US" sz="1200" b="0" i="0" u="none" strike="noStrike" kern="1200" dirty="0" err="1" smtClean="0">
                <a:solidFill>
                  <a:schemeClr val="tx1"/>
                </a:solidFill>
                <a:effectLst/>
                <a:latin typeface="+mn-lt"/>
                <a:ea typeface="+mn-ea"/>
                <a:cs typeface="+mn-cs"/>
                <a:hlinkClick r:id="rId9"/>
              </a:rPr>
              <a:t>defence</a:t>
            </a:r>
            <a:r>
              <a:rPr lang="en-US" sz="1200" b="0" i="0" u="none" strike="noStrike" kern="1200" dirty="0" smtClean="0">
                <a:solidFill>
                  <a:schemeClr val="tx1"/>
                </a:solidFill>
                <a:effectLst/>
                <a:latin typeface="+mn-lt"/>
                <a:ea typeface="+mn-ea"/>
                <a:cs typeface="+mn-cs"/>
                <a:hlinkClick r:id="rId9"/>
              </a:rPr>
              <a:t> - </a:t>
            </a:r>
            <a:r>
              <a:rPr lang="en-US" sz="1200" b="0" i="0" u="none" strike="noStrike" kern="1200" dirty="0" err="1" smtClean="0">
                <a:solidFill>
                  <a:schemeClr val="tx1"/>
                </a:solidFill>
                <a:effectLst/>
                <a:latin typeface="+mn-lt"/>
                <a:ea typeface="+mn-ea"/>
                <a:cs typeface="+mn-cs"/>
                <a:hlinkClick r:id="rId9"/>
              </a:rPr>
              <a:t>hyperguard</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0"/>
              </a:rPr>
              <a:t>Trustwave</a:t>
            </a:r>
            <a:r>
              <a:rPr lang="en-US" sz="1200" b="0" i="0" u="none" strike="noStrike" kern="1200" dirty="0" smtClean="0">
                <a:solidFill>
                  <a:schemeClr val="tx1"/>
                </a:solidFill>
                <a:effectLst/>
                <a:latin typeface="+mn-lt"/>
                <a:ea typeface="+mn-ea"/>
                <a:cs typeface="+mn-cs"/>
                <a:hlinkClick r:id="rId10"/>
              </a:rPr>
              <a:t> - </a:t>
            </a:r>
            <a:r>
              <a:rPr lang="en-US" sz="1200" b="0" i="0" u="none" strike="noStrike" kern="1200" dirty="0" err="1" smtClean="0">
                <a:solidFill>
                  <a:schemeClr val="tx1"/>
                </a:solidFill>
                <a:effectLst/>
                <a:latin typeface="+mn-lt"/>
                <a:ea typeface="+mn-ea"/>
                <a:cs typeface="+mn-cs"/>
                <a:hlinkClick r:id="rId10"/>
              </a:rPr>
              <a:t>WebDefend</a:t>
            </a:r>
            <a:r>
              <a:rPr lang="en-US" sz="1200" b="0" i="0" u="none" strike="noStrike" kern="1200" dirty="0" smtClean="0">
                <a:solidFill>
                  <a:schemeClr val="tx1"/>
                </a:solidFill>
                <a:effectLst/>
                <a:latin typeface="+mn-lt"/>
                <a:ea typeface="+mn-ea"/>
                <a:cs typeface="+mn-cs"/>
                <a:hlinkClick r:id="rId10"/>
              </a:rPr>
              <a:t> Web Application Firewall</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1"/>
              </a:rPr>
              <a:t>Deny All - </a:t>
            </a:r>
            <a:r>
              <a:rPr lang="en-US" sz="1200" b="0" i="0" u="none" strike="noStrike" kern="1200" dirty="0" err="1" smtClean="0">
                <a:solidFill>
                  <a:schemeClr val="tx1"/>
                </a:solidFill>
                <a:effectLst/>
                <a:latin typeface="+mn-lt"/>
                <a:ea typeface="+mn-ea"/>
                <a:cs typeface="+mn-cs"/>
                <a:hlinkClick r:id="rId11"/>
              </a:rPr>
              <a:t>rWeb</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2"/>
              </a:rPr>
              <a:t>Fortify Software - Defender</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3"/>
              </a:rPr>
              <a:t>Imperva</a:t>
            </a:r>
            <a:r>
              <a:rPr lang="en-US" sz="1200" b="0" i="0" u="none" strike="noStrike" kern="1200" dirty="0" smtClean="0">
                <a:solidFill>
                  <a:schemeClr val="tx1"/>
                </a:solidFill>
                <a:effectLst/>
                <a:latin typeface="+mn-lt"/>
                <a:ea typeface="+mn-ea"/>
                <a:cs typeface="+mn-cs"/>
                <a:hlinkClick r:id="rId13"/>
              </a:rPr>
              <a:t> - </a:t>
            </a:r>
            <a:r>
              <a:rPr lang="en-US" sz="1200" b="0" i="0" u="none" strike="noStrike" kern="1200" dirty="0" err="1" smtClean="0">
                <a:solidFill>
                  <a:schemeClr val="tx1"/>
                </a:solidFill>
                <a:effectLst/>
                <a:latin typeface="+mn-lt"/>
                <a:ea typeface="+mn-ea"/>
                <a:cs typeface="+mn-cs"/>
                <a:hlinkClick r:id="rId13"/>
              </a:rPr>
              <a:t>SecureSphere</a:t>
            </a:r>
            <a:r>
              <a:rPr lang="en-US" sz="1200" b="0" i="0" u="none" strike="noStrike" kern="1200" dirty="0" smtClean="0">
                <a:solidFill>
                  <a:schemeClr val="tx1"/>
                </a:solidFill>
                <a:effectLst/>
                <a:latin typeface="+mn-lt"/>
                <a:ea typeface="+mn-ea"/>
                <a:cs typeface="+mn-cs"/>
                <a:hlinkClick r:id="rId13"/>
              </a:rPr>
              <a:t>™</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4"/>
              </a:rPr>
              <a:t>Penta</a:t>
            </a:r>
            <a:r>
              <a:rPr lang="en-US" sz="1200" b="0" i="0" u="none" strike="noStrike" kern="1200" dirty="0" smtClean="0">
                <a:solidFill>
                  <a:schemeClr val="tx1"/>
                </a:solidFill>
                <a:effectLst/>
                <a:latin typeface="+mn-lt"/>
                <a:ea typeface="+mn-ea"/>
                <a:cs typeface="+mn-cs"/>
                <a:hlinkClick r:id="rId14"/>
              </a:rPr>
              <a:t> Security - WAPPLES</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5"/>
              </a:rPr>
              <a:t>Bayshore</a:t>
            </a:r>
            <a:r>
              <a:rPr lang="en-US" sz="1200" b="0" i="0" u="none" strike="noStrike" kern="1200" dirty="0" smtClean="0">
                <a:solidFill>
                  <a:schemeClr val="tx1"/>
                </a:solidFill>
                <a:effectLst/>
                <a:latin typeface="+mn-lt"/>
                <a:ea typeface="+mn-ea"/>
                <a:cs typeface="+mn-cs"/>
                <a:hlinkClick r:id="rId15"/>
              </a:rPr>
              <a:t> Networks - Application Protection Platform</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Other Well Known Commercial Tools Of This Type</a:t>
            </a:r>
          </a:p>
          <a:p>
            <a:r>
              <a:rPr lang="en-US" sz="1200" b="0" i="0" u="none" strike="noStrike" kern="1200" dirty="0" err="1" smtClean="0">
                <a:solidFill>
                  <a:schemeClr val="tx1"/>
                </a:solidFill>
                <a:effectLst/>
                <a:latin typeface="+mn-lt"/>
                <a:ea typeface="+mn-ea"/>
                <a:cs typeface="+mn-cs"/>
                <a:hlinkClick r:id="rId16"/>
              </a:rPr>
              <a:t>Applicure</a:t>
            </a:r>
            <a:r>
              <a:rPr lang="en-US" sz="1200" b="0" i="0" u="none" strike="noStrike" kern="1200" dirty="0" smtClean="0">
                <a:solidFill>
                  <a:schemeClr val="tx1"/>
                </a:solidFill>
                <a:effectLst/>
                <a:latin typeface="+mn-lt"/>
                <a:ea typeface="+mn-ea"/>
                <a:cs typeface="+mn-cs"/>
                <a:hlinkClick r:id="rId16"/>
              </a:rPr>
              <a:t> - </a:t>
            </a:r>
            <a:r>
              <a:rPr lang="en-US" sz="1200" b="0" i="0" u="none" strike="noStrike" kern="1200" dirty="0" err="1" smtClean="0">
                <a:solidFill>
                  <a:schemeClr val="tx1"/>
                </a:solidFill>
                <a:effectLst/>
                <a:latin typeface="+mn-lt"/>
                <a:ea typeface="+mn-ea"/>
                <a:cs typeface="+mn-cs"/>
                <a:hlinkClick r:id="rId16"/>
              </a:rPr>
              <a:t>DotDefender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17"/>
              </a:rPr>
              <a:t>Port80 Software - </a:t>
            </a:r>
            <a:r>
              <a:rPr lang="en-US" sz="1200" b="0" i="0" u="none" strike="noStrike" kern="1200" dirty="0" err="1" smtClean="0">
                <a:solidFill>
                  <a:schemeClr val="tx1"/>
                </a:solidFill>
                <a:effectLst/>
                <a:latin typeface="+mn-lt"/>
                <a:ea typeface="+mn-ea"/>
                <a:cs typeface="+mn-cs"/>
                <a:hlinkClick r:id="rId17"/>
              </a:rPr>
              <a:t>ServerDefender</a:t>
            </a:r>
            <a:r>
              <a:rPr lang="en-US" sz="1200" b="0" i="0" u="none" strike="noStrike" kern="1200" dirty="0" smtClean="0">
                <a:solidFill>
                  <a:schemeClr val="tx1"/>
                </a:solidFill>
                <a:effectLst/>
                <a:latin typeface="+mn-lt"/>
                <a:ea typeface="+mn-ea"/>
                <a:cs typeface="+mn-cs"/>
                <a:hlinkClick r:id="rId17"/>
              </a:rPr>
              <a:t> VP</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8"/>
              </a:rPr>
              <a:t>Radware</a:t>
            </a:r>
            <a:r>
              <a:rPr lang="en-US" sz="1200" b="0" i="0" u="none" strike="noStrike" kern="1200" dirty="0" smtClean="0">
                <a:solidFill>
                  <a:schemeClr val="tx1"/>
                </a:solidFill>
                <a:effectLst/>
                <a:latin typeface="+mn-lt"/>
                <a:ea typeface="+mn-ea"/>
                <a:cs typeface="+mn-cs"/>
                <a:hlinkClick r:id="rId18"/>
              </a:rPr>
              <a:t> </a:t>
            </a:r>
            <a:r>
              <a:rPr lang="en-US" sz="1200" b="0" i="0" u="none" strike="noStrike" kern="1200" dirty="0" err="1" smtClean="0">
                <a:solidFill>
                  <a:schemeClr val="tx1"/>
                </a:solidFill>
                <a:effectLst/>
                <a:latin typeface="+mn-lt"/>
                <a:ea typeface="+mn-ea"/>
                <a:cs typeface="+mn-cs"/>
                <a:hlinkClick r:id="rId18"/>
              </a:rPr>
              <a:t>AppWall</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19"/>
              </a:rPr>
              <a:t>Armorlogic</a:t>
            </a:r>
            <a:r>
              <a:rPr lang="en-US" sz="1200" b="0" i="0" u="none" strike="noStrike" kern="1200" dirty="0" smtClean="0">
                <a:solidFill>
                  <a:schemeClr val="tx1"/>
                </a:solidFill>
                <a:effectLst/>
                <a:latin typeface="+mn-lt"/>
                <a:ea typeface="+mn-ea"/>
                <a:cs typeface="+mn-cs"/>
                <a:hlinkClick r:id="rId19"/>
              </a:rPr>
              <a:t> - </a:t>
            </a:r>
            <a:r>
              <a:rPr lang="en-US" sz="1200" b="0" i="0" u="none" strike="noStrike" kern="1200" dirty="0" err="1" smtClean="0">
                <a:solidFill>
                  <a:schemeClr val="tx1"/>
                </a:solidFill>
                <a:effectLst/>
                <a:latin typeface="+mn-lt"/>
                <a:ea typeface="+mn-ea"/>
                <a:cs typeface="+mn-cs"/>
                <a:hlinkClick r:id="rId19"/>
              </a:rPr>
              <a:t>Profense</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0"/>
              </a:rPr>
              <a:t>Barracuda Networks - Application Firewall</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1"/>
              </a:rPr>
              <a:t>Bee-Ware - </a:t>
            </a:r>
            <a:r>
              <a:rPr lang="en-US" sz="1200" b="0" i="0" u="none" strike="noStrike" kern="1200" dirty="0" err="1" smtClean="0">
                <a:solidFill>
                  <a:schemeClr val="tx1"/>
                </a:solidFill>
                <a:effectLst/>
                <a:latin typeface="+mn-lt"/>
                <a:ea typeface="+mn-ea"/>
                <a:cs typeface="+mn-cs"/>
                <a:hlinkClick r:id="rId21"/>
              </a:rPr>
              <a:t>iSentry</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22"/>
              </a:rPr>
              <a:t>BinarySec</a:t>
            </a:r>
            <a:r>
              <a:rPr lang="en-US" sz="1200" b="0" i="0" u="none" strike="noStrike" kern="1200" dirty="0" smtClean="0">
                <a:solidFill>
                  <a:schemeClr val="tx1"/>
                </a:solidFill>
                <a:effectLst/>
                <a:latin typeface="+mn-lt"/>
                <a:ea typeface="+mn-ea"/>
                <a:cs typeface="+mn-cs"/>
                <a:hlinkClick r:id="rId22"/>
              </a:rPr>
              <a:t> - Application Firewall</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23"/>
              </a:rPr>
              <a:t>BugSec</a:t>
            </a:r>
            <a:r>
              <a:rPr lang="en-US" sz="1200" b="0" i="0" u="none" strike="noStrike" kern="1200" dirty="0" smtClean="0">
                <a:solidFill>
                  <a:schemeClr val="tx1"/>
                </a:solidFill>
                <a:effectLst/>
                <a:latin typeface="+mn-lt"/>
                <a:ea typeface="+mn-ea"/>
                <a:cs typeface="+mn-cs"/>
                <a:hlinkClick r:id="rId23"/>
              </a:rPr>
              <a:t> - </a:t>
            </a:r>
            <a:r>
              <a:rPr lang="en-US" sz="1200" b="0" i="0" u="none" strike="noStrike" kern="1200" dirty="0" err="1" smtClean="0">
                <a:solidFill>
                  <a:schemeClr val="tx1"/>
                </a:solidFill>
                <a:effectLst/>
                <a:latin typeface="+mn-lt"/>
                <a:ea typeface="+mn-ea"/>
                <a:cs typeface="+mn-cs"/>
                <a:hlinkClick r:id="rId23"/>
              </a:rPr>
              <a:t>WebSniper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4"/>
              </a:rPr>
              <a:t>Cisco - ACE Web Application Firewall</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5"/>
              </a:rPr>
              <a:t>Citrix - Application Firewall</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26"/>
              </a:rPr>
              <a:t>eEye</a:t>
            </a:r>
            <a:r>
              <a:rPr lang="en-US" sz="1200" b="0" i="0" u="none" strike="noStrike" kern="1200" dirty="0" smtClean="0">
                <a:solidFill>
                  <a:schemeClr val="tx1"/>
                </a:solidFill>
                <a:effectLst/>
                <a:latin typeface="+mn-lt"/>
                <a:ea typeface="+mn-ea"/>
                <a:cs typeface="+mn-cs"/>
                <a:hlinkClick r:id="rId26"/>
              </a:rPr>
              <a:t> Digital Security - </a:t>
            </a:r>
            <a:r>
              <a:rPr lang="en-US" sz="1200" b="0" i="0" u="none" strike="noStrike" kern="1200" dirty="0" err="1" smtClean="0">
                <a:solidFill>
                  <a:schemeClr val="tx1"/>
                </a:solidFill>
                <a:effectLst/>
                <a:latin typeface="+mn-lt"/>
                <a:ea typeface="+mn-ea"/>
                <a:cs typeface="+mn-cs"/>
                <a:hlinkClick r:id="rId26"/>
              </a:rPr>
              <a:t>SecureIIS</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7"/>
              </a:rPr>
              <a:t>F5 - Application Security Manager</a:t>
            </a:r>
            <a:endParaRPr lang="en-US" sz="1200" b="0" i="0"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hlinkClick r:id="rId28"/>
              </a:rPr>
              <a:t>Forum Systems - </a:t>
            </a:r>
            <a:r>
              <a:rPr lang="en-US" sz="1200" b="0" i="0" u="none" strike="noStrike" kern="1200" dirty="0" err="1" smtClean="0">
                <a:solidFill>
                  <a:schemeClr val="tx1"/>
                </a:solidFill>
                <a:effectLst/>
                <a:latin typeface="+mn-lt"/>
                <a:ea typeface="+mn-ea"/>
                <a:cs typeface="+mn-cs"/>
                <a:hlinkClick r:id="rId28"/>
              </a:rPr>
              <a:t>Xwall</a:t>
            </a:r>
            <a:r>
              <a:rPr lang="en-US" sz="1200" b="0" i="0" u="none" strike="noStrike" kern="1200" dirty="0" smtClean="0">
                <a:solidFill>
                  <a:schemeClr val="tx1"/>
                </a:solidFill>
                <a:effectLst/>
                <a:latin typeface="+mn-lt"/>
                <a:ea typeface="+mn-ea"/>
                <a:cs typeface="+mn-cs"/>
                <a:hlinkClick r:id="rId28"/>
              </a:rPr>
              <a:t>, Sentry</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29"/>
              </a:rPr>
              <a:t>mWEbscurity</a:t>
            </a:r>
            <a:r>
              <a:rPr lang="en-US" sz="1200" b="0" i="0" u="none" strike="noStrike" kern="1200" dirty="0" smtClean="0">
                <a:solidFill>
                  <a:schemeClr val="tx1"/>
                </a:solidFill>
                <a:effectLst/>
                <a:latin typeface="+mn-lt"/>
                <a:ea typeface="+mn-ea"/>
                <a:cs typeface="+mn-cs"/>
                <a:hlinkClick r:id="rId29"/>
              </a:rPr>
              <a:t> - </a:t>
            </a:r>
            <a:r>
              <a:rPr lang="en-US" sz="1200" b="0" i="0" u="none" strike="noStrike" kern="1200" dirty="0" err="1" smtClean="0">
                <a:solidFill>
                  <a:schemeClr val="tx1"/>
                </a:solidFill>
                <a:effectLst/>
                <a:latin typeface="+mn-lt"/>
                <a:ea typeface="+mn-ea"/>
                <a:cs typeface="+mn-cs"/>
                <a:hlinkClick r:id="rId29"/>
              </a:rPr>
              <a:t>webApp.secure</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30"/>
              </a:rPr>
              <a:t>Ergon</a:t>
            </a:r>
            <a:r>
              <a:rPr lang="en-US" sz="1200" b="0" i="0" u="none" strike="noStrike" kern="1200" dirty="0" smtClean="0">
                <a:solidFill>
                  <a:schemeClr val="tx1"/>
                </a:solidFill>
                <a:effectLst/>
                <a:latin typeface="+mn-lt"/>
                <a:ea typeface="+mn-ea"/>
                <a:cs typeface="+mn-cs"/>
                <a:hlinkClick r:id="rId30"/>
              </a:rPr>
              <a:t> - Airlock</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31"/>
              </a:rPr>
              <a:t>Privacyware</a:t>
            </a:r>
            <a:r>
              <a:rPr lang="en-US" sz="1200" b="0" i="0" u="none" strike="noStrike" kern="1200" dirty="0" smtClean="0">
                <a:solidFill>
                  <a:schemeClr val="tx1"/>
                </a:solidFill>
                <a:effectLst/>
                <a:latin typeface="+mn-lt"/>
                <a:ea typeface="+mn-ea"/>
                <a:cs typeface="+mn-cs"/>
                <a:hlinkClick r:id="rId31"/>
              </a:rPr>
              <a:t> - </a:t>
            </a:r>
            <a:r>
              <a:rPr lang="en-US" sz="1200" b="0" i="0" u="none" strike="noStrike" kern="1200" dirty="0" err="1" smtClean="0">
                <a:solidFill>
                  <a:schemeClr val="tx1"/>
                </a:solidFill>
                <a:effectLst/>
                <a:latin typeface="+mn-lt"/>
                <a:ea typeface="+mn-ea"/>
                <a:cs typeface="+mn-cs"/>
                <a:hlinkClick r:id="rId31"/>
              </a:rPr>
              <a:t>ThreatSentry</a:t>
            </a:r>
            <a:r>
              <a:rPr lang="en-US" sz="1200" b="0" i="0" u="none" strike="noStrike" kern="1200" dirty="0" smtClean="0">
                <a:solidFill>
                  <a:schemeClr val="tx1"/>
                </a:solidFill>
                <a:effectLst/>
                <a:latin typeface="+mn-lt"/>
                <a:ea typeface="+mn-ea"/>
                <a:cs typeface="+mn-cs"/>
                <a:hlinkClick r:id="rId31"/>
              </a:rPr>
              <a:t> IIS Web Application Firewall</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32"/>
              </a:rPr>
              <a:t>Protegrity</a:t>
            </a:r>
            <a:r>
              <a:rPr lang="en-US" sz="1200" b="0" i="0" u="none" strike="noStrike" kern="1200" dirty="0" smtClean="0">
                <a:solidFill>
                  <a:schemeClr val="tx1"/>
                </a:solidFill>
                <a:effectLst/>
                <a:latin typeface="+mn-lt"/>
                <a:ea typeface="+mn-ea"/>
                <a:cs typeface="+mn-cs"/>
                <a:hlinkClick r:id="rId32"/>
              </a:rPr>
              <a:t> - Defiance TMS - Web Application Firewall</a:t>
            </a:r>
            <a:endParaRPr lang="en-US" sz="1200" b="0" i="0" kern="1200" dirty="0" smtClean="0">
              <a:solidFill>
                <a:schemeClr val="tx1"/>
              </a:solidFill>
              <a:effectLst/>
              <a:latin typeface="+mn-lt"/>
              <a:ea typeface="+mn-ea"/>
              <a:cs typeface="+mn-cs"/>
            </a:endParaRPr>
          </a:p>
          <a:p>
            <a:r>
              <a:rPr lang="en-US" sz="1200" b="0" i="0" u="none" strike="noStrike" kern="1200" dirty="0" err="1" smtClean="0">
                <a:solidFill>
                  <a:schemeClr val="tx1"/>
                </a:solidFill>
                <a:effectLst/>
                <a:latin typeface="+mn-lt"/>
                <a:ea typeface="+mn-ea"/>
                <a:cs typeface="+mn-cs"/>
                <a:hlinkClick r:id="rId33"/>
              </a:rPr>
              <a:t>Xtradyne</a:t>
            </a:r>
            <a:r>
              <a:rPr lang="en-US" sz="1200" b="0" i="0" u="none" strike="noStrike" kern="1200" dirty="0" smtClean="0">
                <a:solidFill>
                  <a:schemeClr val="tx1"/>
                </a:solidFill>
                <a:effectLst/>
                <a:latin typeface="+mn-lt"/>
                <a:ea typeface="+mn-ea"/>
                <a:cs typeface="+mn-cs"/>
                <a:hlinkClick r:id="rId33"/>
              </a:rPr>
              <a:t> - Application Firewalls</a:t>
            </a:r>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Web Application Firewall (WAF) and Intrusion Detection (APIDS) rules and resources</a:t>
            </a:r>
          </a:p>
          <a:p>
            <a:r>
              <a:rPr lang="en-US" sz="1200" b="0" i="0" kern="1200" dirty="0" smtClean="0">
                <a:solidFill>
                  <a:schemeClr val="tx1"/>
                </a:solidFill>
                <a:effectLst/>
                <a:latin typeface="+mn-lt"/>
                <a:ea typeface="+mn-ea"/>
                <a:cs typeface="+mn-cs"/>
              </a:rPr>
              <a:t>APIDS on Wikipedia - </a:t>
            </a:r>
            <a:r>
              <a:rPr lang="en-US" sz="1200" b="0" i="0" u="none" strike="noStrike" kern="1200" dirty="0" smtClean="0">
                <a:solidFill>
                  <a:schemeClr val="tx1"/>
                </a:solidFill>
                <a:effectLst/>
                <a:latin typeface="+mn-lt"/>
                <a:ea typeface="+mn-ea"/>
                <a:cs typeface="+mn-cs"/>
                <a:hlinkClick r:id="rId34"/>
              </a:rPr>
              <a:t>http://en.wikipedia.org/wiki/APIDS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PHP Intrusion Detection System (PHP-IDS) - </a:t>
            </a:r>
            <a:r>
              <a:rPr lang="en-US" sz="1200" b="0" i="0" u="none" strike="noStrike" kern="1200" dirty="0" smtClean="0">
                <a:solidFill>
                  <a:schemeClr val="tx1"/>
                </a:solidFill>
                <a:effectLst/>
                <a:latin typeface="+mn-lt"/>
                <a:ea typeface="+mn-ea"/>
                <a:cs typeface="+mn-cs"/>
                <a:hlinkClick r:id="rId35"/>
              </a:rPr>
              <a:t>http://php-ids.org/</a:t>
            </a:r>
            <a:r>
              <a:rPr lang="en-US" sz="1200" b="0" i="0" kern="1200" dirty="0" smtClean="0">
                <a:solidFill>
                  <a:schemeClr val="tx1"/>
                </a:solidFill>
                <a:effectLst/>
                <a:latin typeface="+mn-lt"/>
                <a:ea typeface="+mn-ea"/>
                <a:cs typeface="+mn-cs"/>
              </a:rPr>
              <a:t> </a:t>
            </a:r>
            <a:r>
              <a:rPr lang="en-US" sz="1200" b="0" i="0" u="none" strike="noStrike" kern="1200" dirty="0" smtClean="0">
                <a:solidFill>
                  <a:schemeClr val="tx1"/>
                </a:solidFill>
                <a:effectLst/>
                <a:latin typeface="+mn-lt"/>
                <a:ea typeface="+mn-ea"/>
                <a:cs typeface="+mn-cs"/>
                <a:hlinkClick r:id="rId36"/>
              </a:rPr>
              <a:t>http://code.google.com/p/phpids/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dotnetids</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37"/>
              </a:rPr>
              <a:t>http://code.google.com/p/dotnetids/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Secure Science </a:t>
            </a:r>
            <a:r>
              <a:rPr lang="en-US" sz="1200" b="0" i="0" kern="1200" dirty="0" err="1" smtClean="0">
                <a:solidFill>
                  <a:schemeClr val="tx1"/>
                </a:solidFill>
                <a:effectLst/>
                <a:latin typeface="+mn-lt"/>
                <a:ea typeface="+mn-ea"/>
                <a:cs typeface="+mn-cs"/>
              </a:rPr>
              <a:t>InterScout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38"/>
              </a:rPr>
              <a:t>http://www.securescience.com/home/newsandevents/news/interscout1.0.html</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Remo: whitelist rule editor for </a:t>
            </a:r>
            <a:r>
              <a:rPr lang="en-US" sz="1200" b="0" i="0" kern="1200" dirty="0" err="1" smtClean="0">
                <a:solidFill>
                  <a:schemeClr val="tx1"/>
                </a:solidFill>
                <a:effectLst/>
                <a:latin typeface="+mn-lt"/>
                <a:ea typeface="+mn-ea"/>
                <a:cs typeface="+mn-cs"/>
              </a:rPr>
              <a:t>mod_security</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39"/>
              </a:rPr>
              <a:t>http://remo.netnea.com/</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GotRoot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ModSecuirty</a:t>
            </a:r>
            <a:r>
              <a:rPr lang="en-US" sz="1200" b="0" i="0" kern="1200" dirty="0" smtClean="0">
                <a:solidFill>
                  <a:schemeClr val="tx1"/>
                </a:solidFill>
                <a:effectLst/>
                <a:latin typeface="+mn-lt"/>
                <a:ea typeface="+mn-ea"/>
                <a:cs typeface="+mn-cs"/>
              </a:rPr>
              <a:t> rules - </a:t>
            </a:r>
            <a:r>
              <a:rPr lang="en-US" sz="1200" b="0" i="0" u="none" strike="noStrike" kern="1200" dirty="0" smtClean="0">
                <a:solidFill>
                  <a:schemeClr val="tx1"/>
                </a:solidFill>
                <a:effectLst/>
                <a:latin typeface="+mn-lt"/>
                <a:ea typeface="+mn-ea"/>
                <a:cs typeface="+mn-cs"/>
                <a:hlinkClick r:id="rId40"/>
              </a:rPr>
              <a:t>http://www.gotroot.com/tiki-index.php?page=mod_security+rules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The Web Security Gateway (WSGW) - </a:t>
            </a:r>
            <a:r>
              <a:rPr lang="en-US" sz="1200" b="0" i="0" u="none" strike="noStrike" kern="1200" dirty="0" smtClean="0">
                <a:solidFill>
                  <a:schemeClr val="tx1"/>
                </a:solidFill>
                <a:effectLst/>
                <a:latin typeface="+mn-lt"/>
                <a:ea typeface="+mn-ea"/>
                <a:cs typeface="+mn-cs"/>
                <a:hlinkClick r:id="rId41"/>
              </a:rPr>
              <a:t>http://wsgw.sourceforge.net/</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mod_security</a:t>
            </a:r>
            <a:r>
              <a:rPr lang="en-US" sz="1200" b="0" i="0" kern="1200" dirty="0" smtClean="0">
                <a:solidFill>
                  <a:schemeClr val="tx1"/>
                </a:solidFill>
                <a:effectLst/>
                <a:latin typeface="+mn-lt"/>
                <a:ea typeface="+mn-ea"/>
                <a:cs typeface="+mn-cs"/>
              </a:rPr>
              <a:t> rules generator - </a:t>
            </a:r>
            <a:r>
              <a:rPr lang="en-US" sz="1200" b="0" i="0" u="none" strike="noStrike" kern="1200" dirty="0" smtClean="0">
                <a:solidFill>
                  <a:schemeClr val="tx1"/>
                </a:solidFill>
                <a:effectLst/>
                <a:latin typeface="+mn-lt"/>
                <a:ea typeface="+mn-ea"/>
                <a:cs typeface="+mn-cs"/>
                <a:hlinkClick r:id="rId42"/>
              </a:rPr>
              <a:t>http://noeljackson.com/tools/modsecurity/</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Mod_Anti_Tamper</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43"/>
              </a:rPr>
              <a:t>http://www.wisec.it/projects.php?id=3</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[TGZ] Automatic Rules Generation for </a:t>
            </a:r>
            <a:r>
              <a:rPr lang="en-US" sz="1200" b="0" i="0" kern="1200" dirty="0" err="1" smtClean="0">
                <a:solidFill>
                  <a:schemeClr val="tx1"/>
                </a:solidFill>
                <a:effectLst/>
                <a:latin typeface="+mn-lt"/>
                <a:ea typeface="+mn-ea"/>
                <a:cs typeface="+mn-cs"/>
              </a:rPr>
              <a:t>Mod_Security</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44"/>
              </a:rPr>
              <a:t>http://www.wisec.it/rdr.php?fn=/Projects/Rule-o-matic.tgz</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AQTRONIX </a:t>
            </a:r>
            <a:r>
              <a:rPr lang="en-US" sz="1200" b="0" i="0" kern="1200" dirty="0" err="1" smtClean="0">
                <a:solidFill>
                  <a:schemeClr val="tx1"/>
                </a:solidFill>
                <a:effectLst/>
                <a:latin typeface="+mn-lt"/>
                <a:ea typeface="+mn-ea"/>
                <a:cs typeface="+mn-cs"/>
              </a:rPr>
              <a:t>WebKnight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5"/>
              </a:rPr>
              <a:t>http://www.aqtronix.com/?PageID=99</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r>
              <a:rPr lang="en-US" sz="1200" b="0" i="0" kern="1200" dirty="0" err="1" smtClean="0">
                <a:solidFill>
                  <a:schemeClr val="tx1"/>
                </a:solidFill>
                <a:effectLst/>
                <a:latin typeface="+mn-lt"/>
                <a:ea typeface="+mn-ea"/>
                <a:cs typeface="+mn-cs"/>
              </a:rPr>
              <a:t>Akismet</a:t>
            </a:r>
            <a:r>
              <a:rPr lang="en-US" sz="1200" b="0" i="0" kern="1200" smtClean="0">
                <a:solidFill>
                  <a:schemeClr val="tx1"/>
                </a:solidFill>
                <a:effectLst/>
                <a:latin typeface="+mn-lt"/>
                <a:ea typeface="+mn-ea"/>
                <a:cs typeface="+mn-cs"/>
              </a:rPr>
              <a:t>: blog spam defense - </a:t>
            </a:r>
            <a:r>
              <a:rPr lang="en-US" sz="1200" b="0" i="0" u="none" strike="noStrike" kern="1200" smtClean="0">
                <a:solidFill>
                  <a:schemeClr val="tx1"/>
                </a:solidFill>
                <a:effectLst/>
                <a:latin typeface="+mn-lt"/>
                <a:ea typeface="+mn-ea"/>
                <a:cs typeface="+mn-cs"/>
                <a:hlinkClick r:id="rId45"/>
              </a:rPr>
              <a:t>http://akismet.com/</a:t>
            </a:r>
            <a:r>
              <a:rPr lang="en-US" sz="1200" b="0" i="0" kern="1200" smtClean="0">
                <a:solidFill>
                  <a:schemeClr val="tx1"/>
                </a:solidFill>
                <a:effectLst/>
                <a:latin typeface="+mn-lt"/>
                <a:ea typeface="+mn-ea"/>
                <a:cs typeface="+mn-cs"/>
              </a:rPr>
              <a:t/>
            </a:r>
            <a:br>
              <a:rPr lang="en-US"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Samoa: Formal tools for securing web services - </a:t>
            </a:r>
            <a:r>
              <a:rPr lang="en-US" sz="1200" b="0" i="0" u="none" strike="noStrike" kern="1200" smtClean="0">
                <a:solidFill>
                  <a:schemeClr val="tx1"/>
                </a:solidFill>
                <a:effectLst/>
                <a:latin typeface="+mn-lt"/>
                <a:ea typeface="+mn-ea"/>
                <a:cs typeface="+mn-cs"/>
                <a:hlinkClick r:id="rId46"/>
              </a:rPr>
              <a:t>http://research.microsoft.com/projects/samoa/</a:t>
            </a:r>
            <a:endParaRPr lang="en-US" sz="1200" b="0" i="0" kern="120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31</a:t>
            </a:fld>
            <a:endParaRPr lang="uk-UA"/>
          </a:p>
        </p:txBody>
      </p:sp>
    </p:spTree>
    <p:extLst>
      <p:ext uri="{BB962C8B-B14F-4D97-AF65-F5344CB8AC3E}">
        <p14:creationId xmlns:p14="http://schemas.microsoft.com/office/powerpoint/2010/main" val="3814528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uk-UA" dirty="0" smtClean="0"/>
              <a:t>Відключення повідомлень про помилки</a:t>
            </a:r>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32</a:t>
            </a:fld>
            <a:endParaRPr lang="uk-UA"/>
          </a:p>
        </p:txBody>
      </p:sp>
    </p:spTree>
    <p:extLst>
      <p:ext uri="{BB962C8B-B14F-4D97-AF65-F5344CB8AC3E}">
        <p14:creationId xmlns:p14="http://schemas.microsoft.com/office/powerpoint/2010/main" val="279781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kern="1200" dirty="0" smtClean="0">
                <a:solidFill>
                  <a:schemeClr val="tx1"/>
                </a:solidFill>
                <a:effectLst/>
                <a:latin typeface="+mn-lt"/>
                <a:ea typeface="+mn-ea"/>
                <a:cs typeface="+mn-cs"/>
                <a:hlinkClick r:id="rId3"/>
              </a:rPr>
              <a:t>1. Heartland Payment Systems</a:t>
            </a:r>
            <a:endParaRPr lang="en-US" sz="1200" b="0" i="0" kern="1200" dirty="0" smtClean="0">
              <a:solidFill>
                <a:schemeClr val="tx1"/>
              </a:solidFill>
              <a:effectLst/>
              <a:latin typeface="+mn-lt"/>
              <a:ea typeface="+mn-ea"/>
              <a:cs typeface="+mn-cs"/>
            </a:endParaRPr>
          </a:p>
          <a:p>
            <a:pPr fontAlgn="base"/>
            <a:r>
              <a:rPr lang="en-US" sz="1200" b="1" i="0" kern="1200" dirty="0" smtClean="0">
                <a:solidFill>
                  <a:schemeClr val="tx1"/>
                </a:solidFill>
                <a:effectLst/>
                <a:latin typeface="+mn-lt"/>
                <a:ea typeface="+mn-ea"/>
                <a:cs typeface="+mn-cs"/>
              </a:rPr>
              <a:t>Date:</a:t>
            </a:r>
            <a:r>
              <a:rPr lang="en-US" sz="1200" b="0" i="0" kern="1200" dirty="0" smtClean="0">
                <a:solidFill>
                  <a:schemeClr val="tx1"/>
                </a:solidFill>
                <a:effectLst/>
                <a:latin typeface="+mn-lt"/>
                <a:ea typeface="+mn-ea"/>
                <a:cs typeface="+mn-cs"/>
              </a:rPr>
              <a:t> March 2008</a:t>
            </a:r>
          </a:p>
          <a:p>
            <a:pPr fontAlgn="base"/>
            <a:r>
              <a:rPr lang="en-US" sz="1200" b="1" i="0" kern="1200" dirty="0" smtClean="0">
                <a:solidFill>
                  <a:schemeClr val="tx1"/>
                </a:solidFill>
                <a:effectLst/>
                <a:latin typeface="+mn-lt"/>
                <a:ea typeface="+mn-ea"/>
                <a:cs typeface="+mn-cs"/>
              </a:rPr>
              <a:t>Impact:</a:t>
            </a:r>
            <a:r>
              <a:rPr lang="en-US" sz="1200" b="0" i="0" kern="1200" dirty="0" smtClean="0">
                <a:solidFill>
                  <a:schemeClr val="tx1"/>
                </a:solidFill>
                <a:effectLst/>
                <a:latin typeface="+mn-lt"/>
                <a:ea typeface="+mn-ea"/>
                <a:cs typeface="+mn-cs"/>
              </a:rPr>
              <a:t> 134 million credit cards exposed through SQL injection to install spyware on Heartland's data systems.</a:t>
            </a:r>
          </a:p>
          <a:p>
            <a:pPr fontAlgn="base"/>
            <a:r>
              <a:rPr lang="en-US" sz="1200" b="0" i="0" kern="1200" dirty="0" smtClean="0">
                <a:solidFill>
                  <a:schemeClr val="tx1"/>
                </a:solidFill>
                <a:effectLst/>
                <a:latin typeface="+mn-lt"/>
                <a:ea typeface="+mn-ea"/>
                <a:cs typeface="+mn-cs"/>
              </a:rPr>
              <a:t>A federal grand jury indicted Albert Gonzalez and two unnamed Russian accomplices in 2009. Gonzalez, a Cuban-American, was alleged to have masterminded the international operation that stole the credit and debit cards. In March 2010 he was sentenced to 20 years in federal prison. The vulnerability to SQL injection was well understood and security analysts had warned retailers about it for several years. Yet, the continuing vulnerability of many Web-facing applications made SQL injection the most common form of attack against Web sites at the time.</a:t>
            </a:r>
          </a:p>
          <a:p>
            <a:endParaRPr lang="en-US" dirty="0" smtClean="0"/>
          </a:p>
          <a:p>
            <a:r>
              <a:rPr lang="ru-RU" sz="1200" b="0" i="0" kern="1200" dirty="0" smtClean="0">
                <a:solidFill>
                  <a:schemeClr val="tx1"/>
                </a:solidFill>
                <a:effectLst/>
                <a:latin typeface="+mn-lt"/>
                <a:ea typeface="+mn-ea"/>
                <a:cs typeface="+mn-cs"/>
              </a:rPr>
              <a:t>Группа хакеров, называющая себя D33Ds </a:t>
            </a:r>
            <a:r>
              <a:rPr lang="ru-RU" sz="1200" b="0" i="0" kern="1200" dirty="0" err="1" smtClean="0">
                <a:solidFill>
                  <a:schemeClr val="tx1"/>
                </a:solidFill>
                <a:effectLst/>
                <a:latin typeface="+mn-lt"/>
                <a:ea typeface="+mn-ea"/>
                <a:cs typeface="+mn-cs"/>
              </a:rPr>
              <a:t>Company</a:t>
            </a:r>
            <a:r>
              <a:rPr lang="ru-RU" sz="1200" b="0" i="0" kern="1200" dirty="0" smtClean="0">
                <a:solidFill>
                  <a:schemeClr val="tx1"/>
                </a:solidFill>
                <a:effectLst/>
                <a:latin typeface="+mn-lt"/>
                <a:ea typeface="+mn-ea"/>
                <a:cs typeface="+mn-cs"/>
              </a:rPr>
              <a:t>, взломала голосовой сервис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Voice</a:t>
            </a:r>
            <a:r>
              <a:rPr lang="ru-RU" sz="1200" b="0" i="0" kern="1200" dirty="0" smtClean="0">
                <a:solidFill>
                  <a:schemeClr val="tx1"/>
                </a:solidFill>
                <a:effectLst/>
                <a:latin typeface="+mn-lt"/>
                <a:ea typeface="+mn-ea"/>
                <a:cs typeface="+mn-cs"/>
              </a:rPr>
              <a:t>, похитила около 453 000 аккаунтов и разместила их в интернете. По сообщению экспертов в области безопасности </a:t>
            </a:r>
            <a:r>
              <a:rPr lang="ru-RU" sz="1200" b="0" i="0" kern="1200" dirty="0" err="1" smtClean="0">
                <a:solidFill>
                  <a:schemeClr val="tx1"/>
                </a:solidFill>
                <a:effectLst/>
                <a:latin typeface="+mn-lt"/>
                <a:ea typeface="+mn-ea"/>
                <a:cs typeface="+mn-cs"/>
              </a:rPr>
              <a:t>Trusted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Sec</a:t>
            </a:r>
            <a:r>
              <a:rPr lang="ru-RU" sz="1200" b="0" i="0" kern="1200" dirty="0" smtClean="0">
                <a:solidFill>
                  <a:schemeClr val="tx1"/>
                </a:solidFill>
                <a:effectLst/>
                <a:latin typeface="+mn-lt"/>
                <a:ea typeface="+mn-ea"/>
                <a:cs typeface="+mn-cs"/>
              </a:rPr>
              <a:t>, логины и пароли были получены в результате атаки типа "Внедрение SQL-кода" (SQL </a:t>
            </a:r>
            <a:r>
              <a:rPr lang="ru-RU" sz="1200" b="0" i="0" kern="1200" dirty="0" err="1" smtClean="0">
                <a:solidFill>
                  <a:schemeClr val="tx1"/>
                </a:solidFill>
                <a:effectLst/>
                <a:latin typeface="+mn-lt"/>
                <a:ea typeface="+mn-ea"/>
                <a:cs typeface="+mn-cs"/>
              </a:rPr>
              <a:t>Injection</a:t>
            </a:r>
            <a:r>
              <a:rPr lang="ru-RU" sz="1200" b="0" i="0" kern="1200" dirty="0" smtClean="0">
                <a:solidFill>
                  <a:schemeClr val="tx1"/>
                </a:solidFill>
                <a:effectLst/>
                <a:latin typeface="+mn-lt"/>
                <a:ea typeface="+mn-ea"/>
                <a:cs typeface="+mn-cs"/>
              </a:rPr>
              <a:t>) на базу данных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Сами хакеры говорят, что во время атаки на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Voice</a:t>
            </a:r>
            <a:r>
              <a:rPr lang="ru-RU" sz="1200" b="0" i="0" kern="1200" dirty="0" smtClean="0">
                <a:solidFill>
                  <a:schemeClr val="tx1"/>
                </a:solidFill>
                <a:effectLst/>
                <a:latin typeface="+mn-lt"/>
                <a:ea typeface="+mn-ea"/>
                <a:cs typeface="+mn-cs"/>
              </a:rPr>
              <a:t> не преследовали коммерческую цель, а лишь хотели указать на уязвимые места серверов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По словам взломщиков, в работе серверов компании имеется еще несколько "дыр", из-за которых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может понести гораздо более крупный урон, нежели чем 400 тысяч похищенных профилей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Voices</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Платформа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Voices</a:t>
            </a:r>
            <a:r>
              <a:rPr lang="ru-RU" sz="1200" b="0" i="0" kern="1200" dirty="0" smtClean="0">
                <a:solidFill>
                  <a:schemeClr val="tx1"/>
                </a:solidFill>
                <a:effectLst/>
                <a:latin typeface="+mn-lt"/>
                <a:ea typeface="+mn-ea"/>
                <a:cs typeface="+mn-cs"/>
              </a:rPr>
              <a:t> является продолжением проекта </a:t>
            </a:r>
            <a:r>
              <a:rPr lang="ru-RU" sz="1200" b="0" i="0" kern="1200" dirty="0" err="1" smtClean="0">
                <a:solidFill>
                  <a:schemeClr val="tx1"/>
                </a:solidFill>
                <a:effectLst/>
                <a:latin typeface="+mn-lt"/>
                <a:ea typeface="+mn-ea"/>
                <a:cs typeface="+mn-cs"/>
              </a:rPr>
              <a:t>Associated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Content</a:t>
            </a:r>
            <a:r>
              <a:rPr lang="ru-RU" sz="1200" b="0" i="0" kern="1200" dirty="0" smtClean="0">
                <a:solidFill>
                  <a:schemeClr val="tx1"/>
                </a:solidFill>
                <a:effectLst/>
                <a:latin typeface="+mn-lt"/>
                <a:ea typeface="+mn-ea"/>
                <a:cs typeface="+mn-cs"/>
              </a:rPr>
              <a:t>, который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приобрела за 100 миллионов долларов в мае 2010 года. В декабре 2011 года разработки </a:t>
            </a:r>
            <a:r>
              <a:rPr lang="ru-RU" sz="1200" b="0" i="0" kern="1200" dirty="0" err="1" smtClean="0">
                <a:solidFill>
                  <a:schemeClr val="tx1"/>
                </a:solidFill>
                <a:effectLst/>
                <a:latin typeface="+mn-lt"/>
                <a:ea typeface="+mn-ea"/>
                <a:cs typeface="+mn-cs"/>
              </a:rPr>
              <a:t>Associated</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Content</a:t>
            </a:r>
            <a:r>
              <a:rPr lang="ru-RU" sz="1200" b="0" i="0" kern="1200" dirty="0" smtClean="0">
                <a:solidFill>
                  <a:schemeClr val="tx1"/>
                </a:solidFill>
                <a:effectLst/>
                <a:latin typeface="+mn-lt"/>
                <a:ea typeface="+mn-ea"/>
                <a:cs typeface="+mn-cs"/>
              </a:rPr>
              <a:t> вошли в сервисы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a:t>
            </a:r>
            <a:r>
              <a:rPr lang="ru-RU" dirty="0" smtClean="0"/>
              <a:t/>
            </a:r>
            <a:br>
              <a:rPr lang="ru-RU" dirty="0" smtClean="0"/>
            </a:br>
            <a:r>
              <a:rPr lang="ru-RU" dirty="0" smtClean="0"/>
              <a:t/>
            </a:r>
            <a:br>
              <a:rPr lang="ru-RU" dirty="0" smtClean="0"/>
            </a:br>
            <a:r>
              <a:rPr lang="ru-RU" sz="1200" b="0" i="0" kern="1200" dirty="0" smtClean="0">
                <a:solidFill>
                  <a:schemeClr val="tx1"/>
                </a:solidFill>
                <a:effectLst/>
                <a:latin typeface="+mn-lt"/>
                <a:ea typeface="+mn-ea"/>
                <a:cs typeface="+mn-cs"/>
              </a:rPr>
              <a:t>В июне 2012 года в свободный доступ попали более чем 6,5 млн аккаунтов деловой социальной сети </a:t>
            </a:r>
            <a:r>
              <a:rPr lang="ru-RU" sz="1200" b="0" i="0" kern="1200" dirty="0" err="1" smtClean="0">
                <a:solidFill>
                  <a:schemeClr val="tx1"/>
                </a:solidFill>
                <a:effectLst/>
                <a:latin typeface="+mn-lt"/>
                <a:ea typeface="+mn-ea"/>
                <a:cs typeface="+mn-cs"/>
              </a:rPr>
              <a:t>LinkedIn</a:t>
            </a:r>
            <a:r>
              <a:rPr lang="ru-RU" sz="1200" b="0" i="0" kern="1200" dirty="0" smtClean="0">
                <a:solidFill>
                  <a:schemeClr val="tx1"/>
                </a:solidFill>
                <a:effectLst/>
                <a:latin typeface="+mn-lt"/>
                <a:ea typeface="+mn-ea"/>
                <a:cs typeface="+mn-cs"/>
              </a:rPr>
              <a:t>. Участники сервиса при попытке войти в свои аккаунты обнаружили, что их пароли больше не действительны, а в электронном почтовом ящике нашли сообщение от </a:t>
            </a:r>
            <a:r>
              <a:rPr lang="ru-RU" sz="1200" b="0" i="0" kern="1200" dirty="0" err="1" smtClean="0">
                <a:solidFill>
                  <a:schemeClr val="tx1"/>
                </a:solidFill>
                <a:effectLst/>
                <a:latin typeface="+mn-lt"/>
                <a:ea typeface="+mn-ea"/>
                <a:cs typeface="+mn-cs"/>
              </a:rPr>
              <a:t>соцсети</a:t>
            </a:r>
            <a:r>
              <a:rPr lang="ru-RU" sz="1200" b="0" i="0" kern="1200" dirty="0" smtClean="0">
                <a:solidFill>
                  <a:schemeClr val="tx1"/>
                </a:solidFill>
                <a:effectLst/>
                <a:latin typeface="+mn-lt"/>
                <a:ea typeface="+mn-ea"/>
                <a:cs typeface="+mn-cs"/>
              </a:rPr>
              <a:t> с инструкцией по изменению пароля.</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ru-RU" sz="1200" b="0" i="0" u="none" strike="noStrike" kern="1200" dirty="0" smtClean="0">
                <a:solidFill>
                  <a:schemeClr val="tx1"/>
                </a:solidFill>
                <a:effectLst/>
                <a:latin typeface="+mn-lt"/>
                <a:ea typeface="+mn-ea"/>
                <a:cs typeface="+mn-cs"/>
                <a:hlinkClick r:id="rId4"/>
              </a:rPr>
              <a:t>Утечка паролей </a:t>
            </a:r>
            <a:r>
              <a:rPr lang="ru-RU" sz="1200" b="0" i="0" u="none" strike="noStrike" kern="1200" dirty="0" err="1" smtClean="0">
                <a:solidFill>
                  <a:schemeClr val="tx1"/>
                </a:solidFill>
                <a:effectLst/>
                <a:latin typeface="+mn-lt"/>
                <a:ea typeface="+mn-ea"/>
                <a:cs typeface="+mn-cs"/>
                <a:hlinkClick r:id="rId4"/>
              </a:rPr>
              <a:t>Linkedin</a:t>
            </a:r>
            <a:r>
              <a:rPr lang="ru-RU" sz="1200" b="0" i="0" kern="1200" dirty="0" smtClean="0">
                <a:solidFill>
                  <a:schemeClr val="tx1"/>
                </a:solidFill>
                <a:effectLst/>
                <a:latin typeface="+mn-lt"/>
                <a:ea typeface="+mn-ea"/>
                <a:cs typeface="+mn-cs"/>
              </a:rPr>
              <a:t> обошлась компании в кругленькую сумму. Согласно опубликованной форме обязательной финансовой отчётности за II квартал 2012 года, фирма потратила от $500 тыс. до $1 млн на расследование инцидента.</a:t>
            </a:r>
          </a:p>
          <a:p>
            <a:r>
              <a:rPr lang="ru-RU" sz="1200" b="0" i="0" kern="1200" dirty="0" smtClean="0">
                <a:solidFill>
                  <a:schemeClr val="tx1"/>
                </a:solidFill>
                <a:effectLst/>
                <a:latin typeface="+mn-lt"/>
                <a:ea typeface="+mn-ea"/>
                <a:cs typeface="+mn-cs"/>
              </a:rPr>
              <a:t>Финансовый директор </a:t>
            </a:r>
            <a:r>
              <a:rPr lang="ru-RU" sz="1200" b="0" i="0" kern="1200" dirty="0" err="1" smtClean="0">
                <a:solidFill>
                  <a:schemeClr val="tx1"/>
                </a:solidFill>
                <a:effectLst/>
                <a:latin typeface="+mn-lt"/>
                <a:ea typeface="+mn-ea"/>
                <a:cs typeface="+mn-cs"/>
              </a:rPr>
              <a:t>Linkedin</a:t>
            </a:r>
            <a:r>
              <a:rPr lang="ru-RU" sz="1200" b="0" i="0" kern="1200" dirty="0" smtClean="0">
                <a:solidFill>
                  <a:schemeClr val="tx1"/>
                </a:solidFill>
                <a:effectLst/>
                <a:latin typeface="+mn-lt"/>
                <a:ea typeface="+mn-ea"/>
                <a:cs typeface="+mn-cs"/>
              </a:rPr>
              <a:t> Стив </a:t>
            </a:r>
            <a:r>
              <a:rPr lang="ru-RU" sz="1200" b="0" i="0" kern="1200" dirty="0" err="1" smtClean="0">
                <a:solidFill>
                  <a:schemeClr val="tx1"/>
                </a:solidFill>
                <a:effectLst/>
                <a:latin typeface="+mn-lt"/>
                <a:ea typeface="+mn-ea"/>
                <a:cs typeface="+mn-cs"/>
              </a:rPr>
              <a:t>Сорделло</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Steve</a:t>
            </a:r>
            <a:r>
              <a:rPr lang="ru-RU" sz="1200" b="0" i="0" kern="1200" dirty="0" smtClean="0">
                <a:solidFill>
                  <a:schemeClr val="tx1"/>
                </a:solidFill>
                <a:effectLst/>
                <a:latin typeface="+mn-lt"/>
                <a:ea typeface="+mn-ea"/>
                <a:cs typeface="+mn-cs"/>
              </a:rPr>
              <a:t> </a:t>
            </a:r>
            <a:r>
              <a:rPr lang="ru-RU" sz="1200" b="0" i="0" kern="1200" dirty="0" err="1" smtClean="0">
                <a:solidFill>
                  <a:schemeClr val="tx1"/>
                </a:solidFill>
                <a:effectLst/>
                <a:latin typeface="+mn-lt"/>
                <a:ea typeface="+mn-ea"/>
                <a:cs typeface="+mn-cs"/>
              </a:rPr>
              <a:t>Sordello</a:t>
            </a:r>
            <a:r>
              <a:rPr lang="ru-RU" sz="1200" b="0" i="0" kern="1200" dirty="0" smtClean="0">
                <a:solidFill>
                  <a:schemeClr val="tx1"/>
                </a:solidFill>
                <a:effectLst/>
                <a:latin typeface="+mn-lt"/>
                <a:ea typeface="+mn-ea"/>
                <a:cs typeface="+mn-cs"/>
              </a:rPr>
              <a:t>) </a:t>
            </a:r>
            <a:r>
              <a:rPr lang="ru-RU" sz="1200" b="0" i="0" u="none" strike="noStrike" kern="1200" dirty="0" smtClean="0">
                <a:solidFill>
                  <a:schemeClr val="tx1"/>
                </a:solidFill>
                <a:effectLst/>
                <a:latin typeface="+mn-lt"/>
                <a:ea typeface="+mn-ea"/>
                <a:cs typeface="+mn-cs"/>
                <a:hlinkClick r:id="rId5"/>
              </a:rPr>
              <a:t>сказал</a:t>
            </a:r>
            <a:r>
              <a:rPr lang="ru-RU" sz="1200" b="0" i="0" kern="1200" dirty="0" smtClean="0">
                <a:solidFill>
                  <a:schemeClr val="tx1"/>
                </a:solidFill>
                <a:effectLst/>
                <a:latin typeface="+mn-lt"/>
                <a:ea typeface="+mn-ea"/>
                <a:cs typeface="+mn-cs"/>
              </a:rPr>
              <a:t>, что в такую сумму обошлись работы по экспертизе и «другие элементы», имеющие отношение к взлому.</a:t>
            </a:r>
          </a:p>
          <a:p>
            <a:r>
              <a:rPr lang="ru-RU" sz="1200" b="0" i="0" kern="1200" dirty="0" smtClean="0">
                <a:solidFill>
                  <a:schemeClr val="tx1"/>
                </a:solidFill>
                <a:effectLst/>
                <a:latin typeface="+mn-lt"/>
                <a:ea typeface="+mn-ea"/>
                <a:cs typeface="+mn-cs"/>
              </a:rPr>
              <a:t>Миллион долларов на расследование инцидента — только начало. Финансовый директор пообещал потратить ещё два-три миллиона долларов в текущем квартале на «повышение безопасности инфраструктуры и данных». Можно предположить, что львиная доля пойдёт на оплату труда специалистов по безопасности, да и консультации лучших экспертов дорогого стоят.</a:t>
            </a:r>
          </a:p>
          <a:p>
            <a:r>
              <a:rPr lang="ru-RU" sz="1200" b="0" i="0" kern="1200" dirty="0" smtClean="0">
                <a:solidFill>
                  <a:schemeClr val="tx1"/>
                </a:solidFill>
                <a:effectLst/>
                <a:latin typeface="+mn-lt"/>
                <a:ea typeface="+mn-ea"/>
                <a:cs typeface="+mn-cs"/>
              </a:rPr>
              <a:t>Дополнительной статьёй расходов могут стать выплаты компенсаций по возможным искам со стороны пострадавших пользователей. Хотя это лишь гипотетическая возможность, но </a:t>
            </a:r>
            <a:r>
              <a:rPr lang="ru-RU" sz="1200" b="0" i="0" u="none" strike="noStrike" kern="1200" dirty="0" smtClean="0">
                <a:solidFill>
                  <a:schemeClr val="tx1"/>
                </a:solidFill>
                <a:effectLst/>
                <a:latin typeface="+mn-lt"/>
                <a:ea typeface="+mn-ea"/>
                <a:cs typeface="+mn-cs"/>
                <a:hlinkClick r:id="rId6"/>
              </a:rPr>
              <a:t>пример </a:t>
            </a:r>
            <a:r>
              <a:rPr lang="ru-RU" sz="1200" b="0" i="0" u="none" strike="noStrike" kern="1200" dirty="0" err="1" smtClean="0">
                <a:solidFill>
                  <a:schemeClr val="tx1"/>
                </a:solidFill>
                <a:effectLst/>
                <a:latin typeface="+mn-lt"/>
                <a:ea typeface="+mn-ea"/>
                <a:cs typeface="+mn-cs"/>
                <a:hlinkClick r:id="rId6"/>
              </a:rPr>
              <a:t>Yahoo</a:t>
            </a:r>
            <a:r>
              <a:rPr lang="ru-RU" sz="1200" b="0" i="0" kern="1200" dirty="0" smtClean="0">
                <a:solidFill>
                  <a:schemeClr val="tx1"/>
                </a:solidFill>
                <a:effectLst/>
                <a:latin typeface="+mn-lt"/>
                <a:ea typeface="+mn-ea"/>
                <a:cs typeface="+mn-cs"/>
              </a:rPr>
              <a:t> показывает, что её нельзя полностью игнорировать. Если иск будет подан, то суд может признать, что компания предприняла недостаточные меры по обеспечению безопасности информации пользователей, и в этом случае ей придётся выплатить компенсацию. Здесь утечка гораздо более масштабная, чем у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6,5 миллиона паролей, по сравнению с 450 тыс. у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a:t>
            </a:r>
          </a:p>
          <a:p>
            <a:r>
              <a:rPr lang="ru-RU" sz="1200" b="0" i="0" kern="1200" dirty="0" smtClean="0">
                <a:solidFill>
                  <a:schemeClr val="tx1"/>
                </a:solidFill>
                <a:effectLst/>
                <a:latin typeface="+mn-lt"/>
                <a:ea typeface="+mn-ea"/>
                <a:cs typeface="+mn-cs"/>
              </a:rPr>
              <a:t>Хотя у </a:t>
            </a:r>
            <a:r>
              <a:rPr lang="ru-RU" sz="1200" b="0" i="0" kern="1200" dirty="0" err="1" smtClean="0">
                <a:solidFill>
                  <a:schemeClr val="tx1"/>
                </a:solidFill>
                <a:effectLst/>
                <a:latin typeface="+mn-lt"/>
                <a:ea typeface="+mn-ea"/>
                <a:cs typeface="+mn-cs"/>
              </a:rPr>
              <a:t>Linkedin</a:t>
            </a:r>
            <a:r>
              <a:rPr lang="ru-RU" sz="1200" b="0" i="0" kern="1200" dirty="0" smtClean="0">
                <a:solidFill>
                  <a:schemeClr val="tx1"/>
                </a:solidFill>
                <a:effectLst/>
                <a:latin typeface="+mn-lt"/>
                <a:ea typeface="+mn-ea"/>
                <a:cs typeface="+mn-cs"/>
              </a:rPr>
              <a:t> пароли «утекли» не в открытом виде, как у </a:t>
            </a:r>
            <a:r>
              <a:rPr lang="ru-RU" sz="1200" b="0" i="0" kern="1200" dirty="0" err="1" smtClean="0">
                <a:solidFill>
                  <a:schemeClr val="tx1"/>
                </a:solidFill>
                <a:effectLst/>
                <a:latin typeface="+mn-lt"/>
                <a:ea typeface="+mn-ea"/>
                <a:cs typeface="+mn-cs"/>
              </a:rPr>
              <a:t>Yahoo</a:t>
            </a:r>
            <a:r>
              <a:rPr lang="ru-RU" sz="1200" b="0" i="0" kern="1200" dirty="0" smtClean="0">
                <a:solidFill>
                  <a:schemeClr val="tx1"/>
                </a:solidFill>
                <a:effectLst/>
                <a:latin typeface="+mn-lt"/>
                <a:ea typeface="+mn-ea"/>
                <a:cs typeface="+mn-cs"/>
              </a:rPr>
              <a:t>, а в виде </a:t>
            </a:r>
            <a:r>
              <a:rPr lang="ru-RU" sz="1200" b="0" i="0" kern="1200" dirty="0" err="1" smtClean="0">
                <a:solidFill>
                  <a:schemeClr val="tx1"/>
                </a:solidFill>
                <a:effectLst/>
                <a:latin typeface="+mn-lt"/>
                <a:ea typeface="+mn-ea"/>
                <a:cs typeface="+mn-cs"/>
              </a:rPr>
              <a:t>хэшей</a:t>
            </a:r>
            <a:r>
              <a:rPr lang="ru-RU" sz="1200" b="0" i="0" kern="1200" dirty="0" smtClean="0">
                <a:solidFill>
                  <a:schemeClr val="tx1"/>
                </a:solidFill>
                <a:effectLst/>
                <a:latin typeface="+mn-lt"/>
                <a:ea typeface="+mn-ea"/>
                <a:cs typeface="+mn-cs"/>
              </a:rPr>
              <a:t> SHA-1, подобрать их довольно легко. Эксперты по безопасности упрекают </a:t>
            </a:r>
            <a:r>
              <a:rPr lang="ru-RU" sz="1200" b="0" i="0" kern="1200" dirty="0" err="1" smtClean="0">
                <a:solidFill>
                  <a:schemeClr val="tx1"/>
                </a:solidFill>
                <a:effectLst/>
                <a:latin typeface="+mn-lt"/>
                <a:ea typeface="+mn-ea"/>
                <a:cs typeface="+mn-cs"/>
              </a:rPr>
              <a:t>Linkedin</a:t>
            </a:r>
            <a:r>
              <a:rPr lang="ru-RU" sz="1200" b="0" i="0" kern="1200" dirty="0" smtClean="0">
                <a:solidFill>
                  <a:schemeClr val="tx1"/>
                </a:solidFill>
                <a:effectLst/>
                <a:latin typeface="+mn-lt"/>
                <a:ea typeface="+mn-ea"/>
                <a:cs typeface="+mn-cs"/>
              </a:rPr>
              <a:t>, что компания не использовала так называемую «соль», то есть случайное изменение </a:t>
            </a:r>
            <a:r>
              <a:rPr lang="ru-RU" sz="1200" b="0" i="0" kern="1200" dirty="0" err="1" smtClean="0">
                <a:solidFill>
                  <a:schemeClr val="tx1"/>
                </a:solidFill>
                <a:effectLst/>
                <a:latin typeface="+mn-lt"/>
                <a:ea typeface="+mn-ea"/>
                <a:cs typeface="+mn-cs"/>
              </a:rPr>
              <a:t>хэша</a:t>
            </a:r>
            <a:r>
              <a:rPr lang="ru-RU" sz="1200" b="0" i="0" kern="1200" dirty="0" smtClean="0">
                <a:solidFill>
                  <a:schemeClr val="tx1"/>
                </a:solidFill>
                <a:effectLst/>
                <a:latin typeface="+mn-lt"/>
                <a:ea typeface="+mn-ea"/>
                <a:cs typeface="+mn-cs"/>
              </a:rPr>
              <a:t>, чтобы затруднить восстановление оригинальных паролей, сравнивая значение с результатом, который выдаёт стандартная хэш-функция. Впоследствии представители </a:t>
            </a:r>
            <a:r>
              <a:rPr lang="ru-RU" sz="1200" b="0" i="0" kern="1200" dirty="0" err="1" smtClean="0">
                <a:solidFill>
                  <a:schemeClr val="tx1"/>
                </a:solidFill>
                <a:effectLst/>
                <a:latin typeface="+mn-lt"/>
                <a:ea typeface="+mn-ea"/>
                <a:cs typeface="+mn-cs"/>
              </a:rPr>
              <a:t>Linkedin</a:t>
            </a:r>
            <a:r>
              <a:rPr lang="ru-RU" sz="1200" b="0" i="0" kern="1200" dirty="0" smtClean="0">
                <a:solidFill>
                  <a:schemeClr val="tx1"/>
                </a:solidFill>
                <a:effectLst/>
                <a:latin typeface="+mn-lt"/>
                <a:ea typeface="+mn-ea"/>
                <a:cs typeface="+mn-cs"/>
              </a:rPr>
              <a:t> признали свой промах и </a:t>
            </a:r>
            <a:r>
              <a:rPr lang="ru-RU" sz="1200" b="0" i="0" u="none" strike="noStrike" kern="1200" dirty="0" smtClean="0">
                <a:solidFill>
                  <a:schemeClr val="tx1"/>
                </a:solidFill>
                <a:effectLst/>
                <a:latin typeface="+mn-lt"/>
                <a:ea typeface="+mn-ea"/>
                <a:cs typeface="+mn-cs"/>
                <a:hlinkClick r:id="rId7"/>
              </a:rPr>
              <a:t>сообщили, что начали «солить» </a:t>
            </a:r>
            <a:r>
              <a:rPr lang="ru-RU" sz="1200" b="0" i="0" u="none" strike="noStrike" kern="1200" dirty="0" err="1" smtClean="0">
                <a:solidFill>
                  <a:schemeClr val="tx1"/>
                </a:solidFill>
                <a:effectLst/>
                <a:latin typeface="+mn-lt"/>
                <a:ea typeface="+mn-ea"/>
                <a:cs typeface="+mn-cs"/>
                <a:hlinkClick r:id="rId7"/>
              </a:rPr>
              <a:t>хэш</a:t>
            </a:r>
            <a:r>
              <a:rPr lang="ru-RU" sz="1200" b="0" i="0" kern="1200" dirty="0" smtClean="0">
                <a:solidFill>
                  <a:schemeClr val="tx1"/>
                </a:solidFill>
                <a:effectLst/>
                <a:latin typeface="+mn-lt"/>
                <a:ea typeface="+mn-ea"/>
                <a:cs typeface="+mn-cs"/>
              </a:rPr>
              <a:t>, да и вообще, давно собирались сделать это, просто не успели до взлома.</a:t>
            </a:r>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6</a:t>
            </a:fld>
            <a:endParaRPr lang="uk-UA"/>
          </a:p>
        </p:txBody>
      </p:sp>
    </p:spTree>
    <p:extLst>
      <p:ext uri="{BB962C8B-B14F-4D97-AF65-F5344CB8AC3E}">
        <p14:creationId xmlns:p14="http://schemas.microsoft.com/office/powerpoint/2010/main" val="2977700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nSpc>
                <a:spcPct val="90000"/>
              </a:lnSpc>
              <a:buFont typeface="Wingdings" pitchFamily="2" charset="2"/>
              <a:buAutoNum type="arabicPeriod"/>
            </a:pPr>
            <a:r>
              <a:rPr lang="en-US" sz="2400" dirty="0" smtClean="0"/>
              <a:t>Blind SQL Injection</a:t>
            </a:r>
          </a:p>
          <a:p>
            <a:pPr marL="966788" lvl="1" indent="-495300">
              <a:lnSpc>
                <a:spcPct val="90000"/>
              </a:lnSpc>
            </a:pPr>
            <a:r>
              <a:rPr lang="en-US" sz="2000" dirty="0" smtClean="0"/>
              <a:t>Use time delays or error signatures to determine extract information</a:t>
            </a:r>
          </a:p>
          <a:p>
            <a:pPr marL="966788" lvl="1" indent="-495300">
              <a:lnSpc>
                <a:spcPct val="90000"/>
              </a:lnSpc>
            </a:pPr>
            <a:r>
              <a:rPr lang="en-US" sz="2000" dirty="0" smtClean="0"/>
              <a:t>Almost the same things can be done but Blind Injection is </a:t>
            </a:r>
            <a:r>
              <a:rPr lang="en-US" sz="2000" b="1" dirty="0" smtClean="0"/>
              <a:t>much slower and more difficult</a:t>
            </a:r>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17</a:t>
            </a:fld>
            <a:endParaRPr lang="uk-UA"/>
          </a:p>
        </p:txBody>
      </p:sp>
    </p:spTree>
    <p:extLst>
      <p:ext uri="{BB962C8B-B14F-4D97-AF65-F5344CB8AC3E}">
        <p14:creationId xmlns:p14="http://schemas.microsoft.com/office/powerpoint/2010/main" val="2464190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0x90.org: home of Absinthe, </a:t>
            </a:r>
            <a:r>
              <a:rPr lang="en-US" sz="1200" b="0" i="0" kern="1200" dirty="0" err="1" smtClean="0">
                <a:solidFill>
                  <a:schemeClr val="tx1"/>
                </a:solidFill>
                <a:effectLst/>
                <a:latin typeface="+mn-lt"/>
                <a:ea typeface="+mn-ea"/>
                <a:cs typeface="+mn-cs"/>
              </a:rPr>
              <a:t>Mezcal</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etc</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3"/>
              </a:rPr>
              <a:t>http://0x90.org/releases.php</a:t>
            </a:r>
            <a:r>
              <a:rPr lang="en-US" dirty="0" smtClean="0"/>
              <a:t/>
            </a:r>
            <a:br>
              <a:rPr lang="en-US" dirty="0" smtClean="0"/>
            </a:br>
            <a:r>
              <a:rPr lang="en-US" sz="1200" b="0" i="0" kern="1200" dirty="0" err="1" smtClean="0">
                <a:solidFill>
                  <a:schemeClr val="tx1"/>
                </a:solidFill>
                <a:effectLst/>
                <a:latin typeface="+mn-lt"/>
                <a:ea typeface="+mn-ea"/>
                <a:cs typeface="+mn-cs"/>
              </a:rPr>
              <a:t>SQLiX</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4"/>
              </a:rPr>
              <a:t>http://www.owasp.org/index.php/Category:OWASP_SQLiX_Project</a:t>
            </a:r>
            <a:r>
              <a:rPr lang="en-US" dirty="0" smtClean="0"/>
              <a:t/>
            </a:r>
            <a:br>
              <a:rPr lang="en-US" dirty="0" smtClean="0"/>
            </a:br>
            <a:r>
              <a:rPr lang="en-US" sz="1200" b="0" i="0" kern="1200" dirty="0" err="1" smtClean="0">
                <a:solidFill>
                  <a:schemeClr val="tx1"/>
                </a:solidFill>
                <a:effectLst/>
                <a:latin typeface="+mn-lt"/>
                <a:ea typeface="+mn-ea"/>
                <a:cs typeface="+mn-cs"/>
              </a:rPr>
              <a:t>sqlninja</a:t>
            </a:r>
            <a:r>
              <a:rPr lang="en-US" sz="1200" b="0" i="0" kern="1200" dirty="0" smtClean="0">
                <a:solidFill>
                  <a:schemeClr val="tx1"/>
                </a:solidFill>
                <a:effectLst/>
                <a:latin typeface="+mn-lt"/>
                <a:ea typeface="+mn-ea"/>
                <a:cs typeface="+mn-cs"/>
              </a:rPr>
              <a:t>: a SQL Server injection and </a:t>
            </a:r>
            <a:r>
              <a:rPr lang="en-US" sz="1200" b="0" i="0" kern="1200" dirty="0" err="1" smtClean="0">
                <a:solidFill>
                  <a:schemeClr val="tx1"/>
                </a:solidFill>
                <a:effectLst/>
                <a:latin typeface="+mn-lt"/>
                <a:ea typeface="+mn-ea"/>
                <a:cs typeface="+mn-cs"/>
              </a:rPr>
              <a:t>takover</a:t>
            </a:r>
            <a:r>
              <a:rPr lang="en-US" sz="1200" b="0" i="0" kern="1200" dirty="0" smtClean="0">
                <a:solidFill>
                  <a:schemeClr val="tx1"/>
                </a:solidFill>
                <a:effectLst/>
                <a:latin typeface="+mn-lt"/>
                <a:ea typeface="+mn-ea"/>
                <a:cs typeface="+mn-cs"/>
              </a:rPr>
              <a:t> tool - </a:t>
            </a:r>
            <a:r>
              <a:rPr lang="en-US" sz="1200" b="0" i="0" u="none" strike="noStrike" kern="1200" dirty="0" smtClean="0">
                <a:solidFill>
                  <a:schemeClr val="tx1"/>
                </a:solidFill>
                <a:effectLst/>
                <a:latin typeface="+mn-lt"/>
                <a:ea typeface="+mn-ea"/>
                <a:cs typeface="+mn-cs"/>
                <a:hlinkClick r:id="rId5"/>
              </a:rPr>
              <a:t>http://sqlninja.sourceforge.net/</a:t>
            </a:r>
            <a:r>
              <a:rPr lang="en-US" dirty="0" smtClean="0"/>
              <a:t/>
            </a:r>
            <a:br>
              <a:rPr lang="en-US" dirty="0" smtClean="0"/>
            </a:br>
            <a:r>
              <a:rPr lang="en-US" sz="1200" b="0" i="0" kern="1200" dirty="0" err="1" smtClean="0">
                <a:solidFill>
                  <a:schemeClr val="tx1"/>
                </a:solidFill>
                <a:effectLst/>
                <a:latin typeface="+mn-lt"/>
                <a:ea typeface="+mn-ea"/>
                <a:cs typeface="+mn-cs"/>
              </a:rPr>
              <a:t>JustinClarke's</a:t>
            </a:r>
            <a:r>
              <a:rPr lang="en-US" sz="1200" b="0" i="0" kern="1200" dirty="0" smtClean="0">
                <a:solidFill>
                  <a:schemeClr val="tx1"/>
                </a:solidFill>
                <a:effectLst/>
                <a:latin typeface="+mn-lt"/>
                <a:ea typeface="+mn-ea"/>
                <a:cs typeface="+mn-cs"/>
              </a:rPr>
              <a:t> SQL Brute - </a:t>
            </a:r>
            <a:r>
              <a:rPr lang="en-US" sz="1200" b="0" i="0" u="none" strike="noStrike" kern="1200" dirty="0" smtClean="0">
                <a:solidFill>
                  <a:schemeClr val="tx1"/>
                </a:solidFill>
                <a:effectLst/>
                <a:latin typeface="+mn-lt"/>
                <a:ea typeface="+mn-ea"/>
                <a:cs typeface="+mn-cs"/>
                <a:hlinkClick r:id="rId6"/>
              </a:rPr>
              <a:t>http://www.justinclarke.com/archives/2006/03/sqlbrute.html</a:t>
            </a:r>
            <a:r>
              <a:rPr lang="en-US" dirty="0" smtClean="0"/>
              <a:t/>
            </a:r>
            <a:br>
              <a:rPr lang="en-US" dirty="0" smtClean="0"/>
            </a:br>
            <a:r>
              <a:rPr lang="en-US" sz="1200" b="0" i="0" kern="1200" dirty="0" err="1" smtClean="0">
                <a:solidFill>
                  <a:schemeClr val="tx1"/>
                </a:solidFill>
                <a:effectLst/>
                <a:latin typeface="+mn-lt"/>
                <a:ea typeface="+mn-ea"/>
                <a:cs typeface="+mn-cs"/>
              </a:rPr>
              <a:t>BobCat</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7"/>
              </a:rPr>
              <a:t>http://www.northern-monkee.co.uk/projects/bobcat/bobcat.html</a:t>
            </a:r>
            <a:r>
              <a:rPr lang="en-US" dirty="0" smtClean="0"/>
              <a:t/>
            </a:r>
            <a:br>
              <a:rPr lang="en-US" dirty="0" smtClean="0"/>
            </a:br>
            <a:r>
              <a:rPr lang="en-US" sz="1200" b="0" i="0" kern="1200" dirty="0" err="1" smtClean="0">
                <a:solidFill>
                  <a:schemeClr val="tx1"/>
                </a:solidFill>
                <a:effectLst/>
                <a:latin typeface="+mn-lt"/>
                <a:ea typeface="+mn-ea"/>
                <a:cs typeface="+mn-cs"/>
              </a:rPr>
              <a:t>sqlmap</a:t>
            </a:r>
            <a:r>
              <a:rPr lang="en-US" sz="1200" b="0" i="0" kern="1200" dirty="0" smtClean="0">
                <a:solidFill>
                  <a:schemeClr val="tx1"/>
                </a:solidFill>
                <a:effectLst/>
                <a:latin typeface="+mn-lt"/>
                <a:ea typeface="+mn-ea"/>
                <a:cs typeface="+mn-cs"/>
              </a:rPr>
              <a:t> - </a:t>
            </a:r>
            <a:r>
              <a:rPr lang="en-US" sz="1200" b="0" i="0" u="none" strike="noStrike" kern="1200" dirty="0" smtClean="0">
                <a:solidFill>
                  <a:schemeClr val="tx1"/>
                </a:solidFill>
                <a:effectLst/>
                <a:latin typeface="+mn-lt"/>
                <a:ea typeface="+mn-ea"/>
                <a:cs typeface="+mn-cs"/>
                <a:hlinkClick r:id="rId8"/>
              </a:rPr>
              <a:t>http://sqlmap.sourceforge.net/</a:t>
            </a:r>
            <a:r>
              <a:rPr lang="en-US" dirty="0" smtClean="0"/>
              <a:t/>
            </a:r>
            <a:br>
              <a:rPr lang="en-US" dirty="0" smtClean="0"/>
            </a:br>
            <a:r>
              <a:rPr lang="en-US" sz="1200" b="0" i="0" kern="1200" dirty="0" smtClean="0">
                <a:solidFill>
                  <a:schemeClr val="tx1"/>
                </a:solidFill>
                <a:effectLst/>
                <a:latin typeface="+mn-lt"/>
                <a:ea typeface="+mn-ea"/>
                <a:cs typeface="+mn-cs"/>
              </a:rPr>
              <a:t>Scully: SQL Server DB Front-End and Brute-Forcer - </a:t>
            </a:r>
            <a:r>
              <a:rPr lang="en-US" sz="1200" b="0" i="0" u="none" strike="noStrike" kern="1200" dirty="0" smtClean="0">
                <a:solidFill>
                  <a:schemeClr val="tx1"/>
                </a:solidFill>
                <a:effectLst/>
                <a:latin typeface="+mn-lt"/>
                <a:ea typeface="+mn-ea"/>
                <a:cs typeface="+mn-cs"/>
                <a:hlinkClick r:id="rId9"/>
              </a:rPr>
              <a:t>http://www.sensepost.com/research/scully/</a:t>
            </a:r>
            <a:r>
              <a:rPr lang="en-US" dirty="0" smtClean="0"/>
              <a:t/>
            </a:r>
            <a:br>
              <a:rPr lang="en-US" dirty="0" smtClean="0"/>
            </a:br>
            <a:r>
              <a:rPr lang="en-US" sz="1200" b="0" i="0" kern="1200" dirty="0" smtClean="0">
                <a:solidFill>
                  <a:schemeClr val="tx1"/>
                </a:solidFill>
                <a:effectLst/>
                <a:latin typeface="+mn-lt"/>
                <a:ea typeface="+mn-ea"/>
                <a:cs typeface="+mn-cs"/>
              </a:rPr>
              <a:t>FG-Injector - </a:t>
            </a:r>
            <a:r>
              <a:rPr lang="en-US" sz="1200" b="0" i="0" u="none" strike="noStrike" kern="1200" dirty="0" smtClean="0">
                <a:solidFill>
                  <a:schemeClr val="tx1"/>
                </a:solidFill>
                <a:effectLst/>
                <a:latin typeface="+mn-lt"/>
                <a:ea typeface="+mn-ea"/>
                <a:cs typeface="+mn-cs"/>
                <a:hlinkClick r:id="rId10"/>
              </a:rPr>
              <a:t>http://www.flowgate.net/?lang=en&amp;seccion=herramientas</a:t>
            </a:r>
            <a:r>
              <a:rPr lang="en-US" dirty="0" smtClean="0"/>
              <a:t/>
            </a:r>
            <a:br>
              <a:rPr lang="en-US" dirty="0" smtClean="0"/>
            </a:br>
            <a:r>
              <a:rPr lang="en-US" sz="1200" b="0" i="0" kern="1200" dirty="0" smtClean="0">
                <a:solidFill>
                  <a:schemeClr val="tx1"/>
                </a:solidFill>
                <a:effectLst/>
                <a:latin typeface="+mn-lt"/>
                <a:ea typeface="+mn-ea"/>
                <a:cs typeface="+mn-cs"/>
              </a:rPr>
              <a:t>PRIAMOS - </a:t>
            </a:r>
            <a:r>
              <a:rPr lang="en-US" sz="1200" b="0" i="0" u="none" strike="noStrike" kern="1200" dirty="0" smtClean="0">
                <a:solidFill>
                  <a:schemeClr val="tx1"/>
                </a:solidFill>
                <a:effectLst/>
                <a:latin typeface="+mn-lt"/>
                <a:ea typeface="+mn-ea"/>
                <a:cs typeface="+mn-cs"/>
                <a:hlinkClick r:id="rId11"/>
              </a:rPr>
              <a:t>http://www.priamos-project.com/</a:t>
            </a:r>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18</a:t>
            </a:fld>
            <a:endParaRPr lang="uk-UA"/>
          </a:p>
        </p:txBody>
      </p:sp>
    </p:spTree>
    <p:extLst>
      <p:ext uri="{BB962C8B-B14F-4D97-AF65-F5344CB8AC3E}">
        <p14:creationId xmlns:p14="http://schemas.microsoft.com/office/powerpoint/2010/main" val="3942163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find vulnerabilities all parameters in a web form must be checked. SQL Injection can happen in any of the following:</a:t>
            </a:r>
          </a:p>
          <a:p>
            <a:pPr lvl="1">
              <a:buFontTx/>
              <a:buChar char="•"/>
            </a:pPr>
            <a:r>
              <a:rPr lang="en-US" dirty="0" smtClean="0"/>
              <a:t>  Fields in Web Forms</a:t>
            </a:r>
          </a:p>
          <a:p>
            <a:pPr lvl="1">
              <a:buFontTx/>
              <a:buChar char="•"/>
            </a:pPr>
            <a:r>
              <a:rPr lang="en-US" dirty="0" smtClean="0"/>
              <a:t>  Script Parameters in Query Strings sent as part of the URL</a:t>
            </a:r>
          </a:p>
          <a:p>
            <a:pPr lvl="1">
              <a:buFontTx/>
              <a:buChar char="•"/>
            </a:pPr>
            <a:r>
              <a:rPr lang="en-US" dirty="0" smtClean="0"/>
              <a:t>  Values stored in cookies that are sent back to the web application</a:t>
            </a:r>
          </a:p>
          <a:p>
            <a:pPr lvl="1">
              <a:buFontTx/>
              <a:buChar char="•"/>
            </a:pPr>
            <a:r>
              <a:rPr lang="en-US" dirty="0" smtClean="0"/>
              <a:t>  Values sent in hidden fields</a:t>
            </a:r>
          </a:p>
          <a:p>
            <a:endParaRPr lang="en-US" dirty="0" smtClean="0"/>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19</a:t>
            </a:fld>
            <a:endParaRPr lang="uk-UA"/>
          </a:p>
        </p:txBody>
      </p:sp>
    </p:spTree>
    <p:extLst>
      <p:ext uri="{BB962C8B-B14F-4D97-AF65-F5344CB8AC3E}">
        <p14:creationId xmlns:p14="http://schemas.microsoft.com/office/powerpoint/2010/main" val="3478044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lnSpc>
                <a:spcPct val="150000"/>
              </a:lnSpc>
            </a:pPr>
            <a:r>
              <a:rPr lang="en-US" dirty="0" smtClean="0"/>
              <a:t>Character sequence: </a:t>
            </a:r>
            <a:r>
              <a:rPr lang="en-US" dirty="0" smtClean="0">
                <a:solidFill>
                  <a:schemeClr val="accent2"/>
                </a:solidFill>
              </a:rPr>
              <a:t>' " ) # || + &gt;</a:t>
            </a:r>
          </a:p>
          <a:p>
            <a:pPr lvl="1"/>
            <a:r>
              <a:rPr lang="en-US" dirty="0" smtClean="0"/>
              <a:t>SQL reserved words with white space delimiters </a:t>
            </a:r>
          </a:p>
          <a:p>
            <a:pPr lvl="2"/>
            <a:r>
              <a:rPr lang="en-US" sz="2800" dirty="0" smtClean="0">
                <a:solidFill>
                  <a:schemeClr val="accent2"/>
                </a:solidFill>
              </a:rPr>
              <a:t>%09select</a:t>
            </a:r>
            <a:r>
              <a:rPr lang="en-US" sz="2800" dirty="0" smtClean="0"/>
              <a:t> (tab</a:t>
            </a:r>
            <a:r>
              <a:rPr lang="en-US" sz="2800" dirty="0" smtClean="0">
                <a:solidFill>
                  <a:schemeClr val="accent2"/>
                </a:solidFill>
              </a:rPr>
              <a:t>%09</a:t>
            </a:r>
            <a:r>
              <a:rPr lang="en-US" sz="2800" dirty="0" smtClean="0"/>
              <a:t>, carriage return</a:t>
            </a:r>
            <a:r>
              <a:rPr lang="en-US" sz="2800" dirty="0" smtClean="0">
                <a:solidFill>
                  <a:schemeClr val="accent2"/>
                </a:solidFill>
              </a:rPr>
              <a:t>%13</a:t>
            </a:r>
            <a:r>
              <a:rPr lang="en-US" sz="2800" dirty="0" smtClean="0"/>
              <a:t>, linefeed</a:t>
            </a:r>
            <a:r>
              <a:rPr lang="en-US" sz="2800" dirty="0" smtClean="0">
                <a:solidFill>
                  <a:schemeClr val="accent2"/>
                </a:solidFill>
              </a:rPr>
              <a:t>%10</a:t>
            </a:r>
            <a:r>
              <a:rPr lang="en-US" sz="2800" dirty="0" smtClean="0"/>
              <a:t> and space</a:t>
            </a:r>
            <a:r>
              <a:rPr lang="en-US" sz="2800" dirty="0" smtClean="0">
                <a:solidFill>
                  <a:schemeClr val="accent2"/>
                </a:solidFill>
              </a:rPr>
              <a:t>%32</a:t>
            </a:r>
            <a:r>
              <a:rPr lang="en-US" sz="2800" dirty="0" smtClean="0"/>
              <a:t> with </a:t>
            </a:r>
            <a:r>
              <a:rPr lang="en-US" sz="2800" dirty="0" smtClean="0">
                <a:solidFill>
                  <a:schemeClr val="accent2"/>
                </a:solidFill>
              </a:rPr>
              <a:t>and</a:t>
            </a:r>
            <a:r>
              <a:rPr lang="en-US" sz="2800" dirty="0" smtClean="0"/>
              <a:t>, </a:t>
            </a:r>
            <a:r>
              <a:rPr lang="en-US" sz="2800" dirty="0" smtClean="0">
                <a:solidFill>
                  <a:schemeClr val="accent2"/>
                </a:solidFill>
              </a:rPr>
              <a:t>or</a:t>
            </a:r>
            <a:r>
              <a:rPr lang="en-US" sz="2800" dirty="0" smtClean="0"/>
              <a:t>, </a:t>
            </a:r>
            <a:r>
              <a:rPr lang="en-US" sz="2800" dirty="0" smtClean="0">
                <a:solidFill>
                  <a:schemeClr val="accent2"/>
                </a:solidFill>
              </a:rPr>
              <a:t>update</a:t>
            </a:r>
            <a:r>
              <a:rPr lang="en-US" sz="2800" dirty="0" smtClean="0"/>
              <a:t>, </a:t>
            </a:r>
            <a:r>
              <a:rPr lang="en-US" sz="2800" dirty="0" smtClean="0">
                <a:solidFill>
                  <a:schemeClr val="accent2"/>
                </a:solidFill>
              </a:rPr>
              <a:t>insert</a:t>
            </a:r>
            <a:r>
              <a:rPr lang="en-US" sz="2800" dirty="0" smtClean="0"/>
              <a:t>, </a:t>
            </a:r>
            <a:r>
              <a:rPr lang="en-US" sz="2800" dirty="0" smtClean="0">
                <a:solidFill>
                  <a:schemeClr val="accent2"/>
                </a:solidFill>
              </a:rPr>
              <a:t>exec</a:t>
            </a:r>
            <a:r>
              <a:rPr lang="en-US" sz="2800" dirty="0" smtClean="0"/>
              <a:t>, </a:t>
            </a:r>
            <a:r>
              <a:rPr lang="en-US" sz="2800" dirty="0" err="1" smtClean="0"/>
              <a:t>etc</a:t>
            </a:r>
            <a:r>
              <a:rPr lang="en-US" sz="2800" dirty="0" smtClean="0"/>
              <a:t>)</a:t>
            </a:r>
          </a:p>
          <a:p>
            <a:pPr lvl="1">
              <a:lnSpc>
                <a:spcPct val="150000"/>
              </a:lnSpc>
            </a:pPr>
            <a:r>
              <a:rPr lang="en-US" dirty="0" smtClean="0"/>
              <a:t>Delay query</a:t>
            </a:r>
            <a:r>
              <a:rPr lang="en-US" dirty="0" smtClean="0">
                <a:solidFill>
                  <a:schemeClr val="accent2"/>
                </a:solidFill>
              </a:rPr>
              <a:t> ' </a:t>
            </a:r>
            <a:r>
              <a:rPr lang="en-US" dirty="0" err="1" smtClean="0">
                <a:solidFill>
                  <a:schemeClr val="accent2"/>
                </a:solidFill>
              </a:rPr>
              <a:t>waitfor</a:t>
            </a:r>
            <a:r>
              <a:rPr lang="en-US" dirty="0" smtClean="0">
                <a:solidFill>
                  <a:schemeClr val="accent2"/>
                </a:solidFill>
              </a:rPr>
              <a:t> delay '0:0:10'—</a:t>
            </a:r>
          </a:p>
          <a:p>
            <a:pPr lvl="1">
              <a:lnSpc>
                <a:spcPct val="150000"/>
              </a:lnSpc>
            </a:pPr>
            <a:endParaRPr lang="en-US" dirty="0" smtClean="0">
              <a:solidFill>
                <a:schemeClr val="accent2"/>
              </a:solidFill>
            </a:endParaRPr>
          </a:p>
          <a:p>
            <a:r>
              <a:rPr lang="en-US" dirty="0" smtClean="0"/>
              <a:t>To find all the different entry points in a web application a web proxy or a </a:t>
            </a:r>
            <a:r>
              <a:rPr lang="en-US" dirty="0" err="1" smtClean="0"/>
              <a:t>fuzzer</a:t>
            </a:r>
            <a:r>
              <a:rPr lang="en-US" dirty="0" smtClean="0"/>
              <a:t> must be used.</a:t>
            </a:r>
          </a:p>
          <a:p>
            <a:r>
              <a:rPr lang="en-US" dirty="0" smtClean="0"/>
              <a:t>With a </a:t>
            </a:r>
            <a:r>
              <a:rPr lang="en-US" dirty="0" err="1" smtClean="0"/>
              <a:t>fuzzer</a:t>
            </a:r>
            <a:r>
              <a:rPr lang="en-US" dirty="0" smtClean="0"/>
              <a:t> we insert different types of input into each entry point. </a:t>
            </a:r>
          </a:p>
          <a:p>
            <a:r>
              <a:rPr lang="en-US" dirty="0" smtClean="0"/>
              <a:t>"Fuzzing" is an automated software testing technique that generates and submits random or sequential data to various entry points of an application in an attempt to uncover security vulnerabilities. We use this technique to send specific string combinations with SQL specific reserved characters and words.</a:t>
            </a:r>
          </a:p>
          <a:p>
            <a:r>
              <a:rPr lang="en-US" dirty="0" smtClean="0"/>
              <a:t>We are looking for an application error or changes in the applications behavior or responses due to the insertion of one or several strings. For example, the delay query will make the application respond after 10 seconds if it is vulnerable and executing our command (in this case it would also have to be a MS SQL Server).</a:t>
            </a:r>
          </a:p>
          <a:p>
            <a:pPr lvl="1">
              <a:lnSpc>
                <a:spcPct val="150000"/>
              </a:lnSpc>
            </a:pPr>
            <a:endParaRPr lang="en-US" dirty="0" smtClean="0">
              <a:solidFill>
                <a:schemeClr val="accent2"/>
              </a:solidFill>
            </a:endParaRPr>
          </a:p>
          <a:p>
            <a:endParaRPr lang="uk-UA" sz="2800" dirty="0" smtClean="0"/>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20</a:t>
            </a:fld>
            <a:endParaRPr lang="uk-UA"/>
          </a:p>
        </p:txBody>
      </p:sp>
    </p:spTree>
    <p:extLst>
      <p:ext uri="{BB962C8B-B14F-4D97-AF65-F5344CB8AC3E}">
        <p14:creationId xmlns:p14="http://schemas.microsoft.com/office/powerpoint/2010/main" val="2443107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 of prepared statements (aka parameterized queries) is how all developers should first be taught how to write database queries. They are simple to write, and easier to understand than dynamic queries. Parameterized queries force the developer to first define all the SQL code, and then pass in each parameter to the query later. This coding style allows the database to distinguish between code and data, regardless of what user input is supplied.</a:t>
            </a:r>
          </a:p>
          <a:p>
            <a:r>
              <a:rPr lang="en-US" sz="1200" b="0" i="0" kern="1200" dirty="0" smtClean="0">
                <a:solidFill>
                  <a:schemeClr val="tx1"/>
                </a:solidFill>
                <a:effectLst/>
                <a:latin typeface="+mn-lt"/>
                <a:ea typeface="+mn-ea"/>
                <a:cs typeface="+mn-cs"/>
              </a:rPr>
              <a:t>Prepared statements ensure that an attacker is not able to change the intent of a query, even if SQL commands are inserted by an attacker. In the safe example below, if an attacker were to enter the </a:t>
            </a:r>
            <a:r>
              <a:rPr lang="en-US" sz="1200" b="0" i="0" kern="1200" dirty="0" err="1" smtClean="0">
                <a:solidFill>
                  <a:schemeClr val="tx1"/>
                </a:solidFill>
                <a:effectLst/>
                <a:latin typeface="+mn-lt"/>
                <a:ea typeface="+mn-ea"/>
                <a:cs typeface="+mn-cs"/>
              </a:rPr>
              <a:t>userID</a:t>
            </a:r>
            <a:r>
              <a:rPr lang="en-US" sz="1200" b="0" i="0" kern="1200" dirty="0" smtClean="0">
                <a:solidFill>
                  <a:schemeClr val="tx1"/>
                </a:solidFill>
                <a:effectLst/>
                <a:latin typeface="+mn-lt"/>
                <a:ea typeface="+mn-ea"/>
                <a:cs typeface="+mn-cs"/>
              </a:rPr>
              <a:t> of tom' or '1'='1, the parameterized query would not be vulnerable and would instead look for a username which literally matched the entire string tom' or '1'='1.</a:t>
            </a:r>
          </a:p>
          <a:p>
            <a:endParaRPr lang="en-US" dirty="0" smtClean="0"/>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25</a:t>
            </a:fld>
            <a:endParaRPr lang="uk-UA"/>
          </a:p>
        </p:txBody>
      </p:sp>
    </p:spTree>
    <p:extLst>
      <p:ext uri="{BB962C8B-B14F-4D97-AF65-F5344CB8AC3E}">
        <p14:creationId xmlns:p14="http://schemas.microsoft.com/office/powerpoint/2010/main" val="150990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use of prepared statements (aka parameterized queries) is how all developers should first be taught how to write database queries. They are simple to write, and easier to understand than dynamic queries. Parameterized queries force the developer to first define all the SQL code, and then pass in each parameter to the query later. This coding style allows the database to distinguish between code and data, regardless of what user input is supplied.</a:t>
            </a:r>
          </a:p>
          <a:p>
            <a:r>
              <a:rPr lang="en-US" sz="1200" b="0" i="0" kern="1200" dirty="0" smtClean="0">
                <a:solidFill>
                  <a:schemeClr val="tx1"/>
                </a:solidFill>
                <a:effectLst/>
                <a:latin typeface="+mn-lt"/>
                <a:ea typeface="+mn-ea"/>
                <a:cs typeface="+mn-cs"/>
              </a:rPr>
              <a:t>Prepared statements ensure that an attacker is not able to change the intent of a query, even if SQL commands are inserted by an attacker. In the safe example below, if an attacker were to enter the </a:t>
            </a:r>
            <a:r>
              <a:rPr lang="en-US" sz="1200" b="0" i="0" kern="1200" dirty="0" err="1" smtClean="0">
                <a:solidFill>
                  <a:schemeClr val="tx1"/>
                </a:solidFill>
                <a:effectLst/>
                <a:latin typeface="+mn-lt"/>
                <a:ea typeface="+mn-ea"/>
                <a:cs typeface="+mn-cs"/>
              </a:rPr>
              <a:t>userID</a:t>
            </a:r>
            <a:r>
              <a:rPr lang="en-US" sz="1200" b="0" i="0" kern="1200" dirty="0" smtClean="0">
                <a:solidFill>
                  <a:schemeClr val="tx1"/>
                </a:solidFill>
                <a:effectLst/>
                <a:latin typeface="+mn-lt"/>
                <a:ea typeface="+mn-ea"/>
                <a:cs typeface="+mn-cs"/>
              </a:rPr>
              <a:t> of tom' or '1'='1, the parameterized query would not be vulnerable and would instead look for a username which literally matched the entire string tom' or '1'='1.</a:t>
            </a:r>
          </a:p>
          <a:p>
            <a:endParaRPr lang="en-US" dirty="0" smtClean="0"/>
          </a:p>
          <a:p>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26</a:t>
            </a:fld>
            <a:endParaRPr lang="uk-UA"/>
          </a:p>
        </p:txBody>
      </p:sp>
    </p:spTree>
    <p:extLst>
      <p:ext uri="{BB962C8B-B14F-4D97-AF65-F5344CB8AC3E}">
        <p14:creationId xmlns:p14="http://schemas.microsoft.com/office/powerpoint/2010/main" val="1509901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Stored procedures have the same effect as the use of prepared statements when implemented safely. They require the developer to define the SQL code first, and then pass in the parameters after. The difference between prepared statements and stored procedures is that the SQL code for a stored procedure is defined and stored in the database itself, and then called from the application. Both of these techniques have the same effectiveness in preventing SQL injection so your organization should choose which approach makes the most sense for you.</a:t>
            </a:r>
            <a:endParaRPr lang="uk-UA" dirty="0"/>
          </a:p>
        </p:txBody>
      </p:sp>
      <p:sp>
        <p:nvSpPr>
          <p:cNvPr id="4" name="Slide Number Placeholder 3"/>
          <p:cNvSpPr>
            <a:spLocks noGrp="1"/>
          </p:cNvSpPr>
          <p:nvPr>
            <p:ph type="sldNum" sz="quarter" idx="10"/>
          </p:nvPr>
        </p:nvSpPr>
        <p:spPr/>
        <p:txBody>
          <a:bodyPr/>
          <a:lstStyle/>
          <a:p>
            <a:fld id="{B168CFD4-85BA-41C3-ABF3-14435FC9ACA6}" type="slidenum">
              <a:rPr lang="uk-UA" smtClean="0"/>
              <a:t>29</a:t>
            </a:fld>
            <a:endParaRPr lang="uk-UA"/>
          </a:p>
        </p:txBody>
      </p:sp>
    </p:spTree>
    <p:extLst>
      <p:ext uri="{BB962C8B-B14F-4D97-AF65-F5344CB8AC3E}">
        <p14:creationId xmlns:p14="http://schemas.microsoft.com/office/powerpoint/2010/main" val="3935857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uk-U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uk-UA"/>
          </a:p>
        </p:txBody>
      </p:sp>
      <p:sp>
        <p:nvSpPr>
          <p:cNvPr id="4" name="Date Placeholder 3"/>
          <p:cNvSpPr>
            <a:spLocks noGrp="1"/>
          </p:cNvSpPr>
          <p:nvPr>
            <p:ph type="dt" sz="half" idx="10"/>
          </p:nvPr>
        </p:nvSpPr>
        <p:spPr/>
        <p:txBody>
          <a:bodyPr/>
          <a:lstStyle/>
          <a:p>
            <a:fld id="{1F573C4A-E0C0-42F7-B19D-66A4055D9095}" type="datetimeFigureOut">
              <a:rPr lang="uk-UA" smtClean="0"/>
              <a:t>04.12.2014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51757747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1F573C4A-E0C0-42F7-B19D-66A4055D9095}" type="datetimeFigureOut">
              <a:rPr lang="uk-UA" smtClean="0"/>
              <a:t>04.12.2014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132207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uk-U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1F573C4A-E0C0-42F7-B19D-66A4055D9095}" type="datetimeFigureOut">
              <a:rPr lang="uk-UA" smtClean="0"/>
              <a:t>04.12.2014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279861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10"/>
          </p:nvPr>
        </p:nvSpPr>
        <p:spPr/>
        <p:txBody>
          <a:bodyPr/>
          <a:lstStyle/>
          <a:p>
            <a:fld id="{1F573C4A-E0C0-42F7-B19D-66A4055D9095}" type="datetimeFigureOut">
              <a:rPr lang="uk-UA" smtClean="0"/>
              <a:t>04.12.2014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429379396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uk-U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F573C4A-E0C0-42F7-B19D-66A4055D9095}" type="datetimeFigureOut">
              <a:rPr lang="uk-UA" smtClean="0"/>
              <a:t>04.12.2014</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38157419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Date Placeholder 4"/>
          <p:cNvSpPr>
            <a:spLocks noGrp="1"/>
          </p:cNvSpPr>
          <p:nvPr>
            <p:ph type="dt" sz="half" idx="10"/>
          </p:nvPr>
        </p:nvSpPr>
        <p:spPr/>
        <p:txBody>
          <a:bodyPr/>
          <a:lstStyle/>
          <a:p>
            <a:fld id="{1F573C4A-E0C0-42F7-B19D-66A4055D9095}" type="datetimeFigureOut">
              <a:rPr lang="uk-UA" smtClean="0"/>
              <a:t>04.12.2014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3322817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uk-U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7" name="Date Placeholder 6"/>
          <p:cNvSpPr>
            <a:spLocks noGrp="1"/>
          </p:cNvSpPr>
          <p:nvPr>
            <p:ph type="dt" sz="half" idx="10"/>
          </p:nvPr>
        </p:nvSpPr>
        <p:spPr/>
        <p:txBody>
          <a:bodyPr/>
          <a:lstStyle/>
          <a:p>
            <a:fld id="{1F573C4A-E0C0-42F7-B19D-66A4055D9095}" type="datetimeFigureOut">
              <a:rPr lang="uk-UA" smtClean="0"/>
              <a:t>04.12.2014</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516753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uk-UA"/>
          </a:p>
        </p:txBody>
      </p:sp>
      <p:sp>
        <p:nvSpPr>
          <p:cNvPr id="3" name="Date Placeholder 2"/>
          <p:cNvSpPr>
            <a:spLocks noGrp="1"/>
          </p:cNvSpPr>
          <p:nvPr>
            <p:ph type="dt" sz="half" idx="10"/>
          </p:nvPr>
        </p:nvSpPr>
        <p:spPr/>
        <p:txBody>
          <a:bodyPr/>
          <a:lstStyle/>
          <a:p>
            <a:fld id="{1F573C4A-E0C0-42F7-B19D-66A4055D9095}" type="datetimeFigureOut">
              <a:rPr lang="uk-UA" smtClean="0"/>
              <a:t>04.12.2014</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3697072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573C4A-E0C0-42F7-B19D-66A4055D9095}" type="datetimeFigureOut">
              <a:rPr lang="uk-UA" smtClean="0"/>
              <a:t>04.12.2014</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237822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uk-U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73C4A-E0C0-42F7-B19D-66A4055D9095}" type="datetimeFigureOut">
              <a:rPr lang="uk-UA" smtClean="0"/>
              <a:t>04.12.2014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217525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uk-U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F573C4A-E0C0-42F7-B19D-66A4055D9095}" type="datetimeFigureOut">
              <a:rPr lang="uk-UA" smtClean="0"/>
              <a:t>04.12.2014</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CEADBBFC-EAC8-4D53-92F2-EF297B494C1C}" type="slidenum">
              <a:rPr lang="uk-UA" smtClean="0"/>
              <a:t>‹#›</a:t>
            </a:fld>
            <a:endParaRPr lang="uk-UA"/>
          </a:p>
        </p:txBody>
      </p:sp>
    </p:spTree>
    <p:extLst>
      <p:ext uri="{BB962C8B-B14F-4D97-AF65-F5344CB8AC3E}">
        <p14:creationId xmlns:p14="http://schemas.microsoft.com/office/powerpoint/2010/main" val="268356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uk-U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uk-U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573C4A-E0C0-42F7-B19D-66A4055D9095}" type="datetimeFigureOut">
              <a:rPr lang="uk-UA" smtClean="0"/>
              <a:t>04.12.2014</a:t>
            </a:fld>
            <a:endParaRPr lang="uk-U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ADBBFC-EAC8-4D53-92F2-EF297B494C1C}" type="slidenum">
              <a:rPr lang="uk-UA" smtClean="0"/>
              <a:t>‹#›</a:t>
            </a:fld>
            <a:endParaRPr lang="uk-UA"/>
          </a:p>
        </p:txBody>
      </p:sp>
    </p:spTree>
    <p:extLst>
      <p:ext uri="{BB962C8B-B14F-4D97-AF65-F5344CB8AC3E}">
        <p14:creationId xmlns:p14="http://schemas.microsoft.com/office/powerpoint/2010/main" val="3788017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uk-UA"/>
          </a:p>
        </p:txBody>
      </p:sp>
      <p:pic>
        <p:nvPicPr>
          <p:cNvPr id="3074" name="Picture 2" descr="http://wallpoper.com/images/00/28/11/32/design-darts_00281132.jpg"/>
          <p:cNvPicPr>
            <a:picLocks noChangeAspect="1" noChangeArrowheads="1"/>
          </p:cNvPicPr>
          <p:nvPr/>
        </p:nvPicPr>
        <p:blipFill rotWithShape="1">
          <a:blip r:embed="rId2">
            <a:extLst>
              <a:ext uri="{28A0092B-C50C-407E-A947-70E740481C1C}">
                <a14:useLocalDpi xmlns:a14="http://schemas.microsoft.com/office/drawing/2010/main" val="0"/>
              </a:ext>
            </a:extLst>
          </a:blip>
          <a:srcRect l="6461" r="15437"/>
          <a:stretch/>
        </p:blipFill>
        <p:spPr bwMode="auto">
          <a:xfrm>
            <a:off x="1" y="-459432"/>
            <a:ext cx="9144000" cy="73174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
          <p:cNvSpPr txBox="1">
            <a:spLocks noChangeArrowheads="1"/>
          </p:cNvSpPr>
          <p:nvPr/>
        </p:nvSpPr>
        <p:spPr bwMode="auto">
          <a:xfrm>
            <a:off x="3771" y="3102059"/>
            <a:ext cx="9144001" cy="830997"/>
          </a:xfrm>
          <a:prstGeom prst="rect">
            <a:avLst/>
          </a:prstGeom>
          <a:solidFill>
            <a:schemeClr val="tx1">
              <a:alpha val="79000"/>
            </a:schemeClr>
          </a:solidFill>
          <a:ln>
            <a:noFill/>
          </a:ln>
          <a:extLst/>
        </p:spPr>
        <p:txBody>
          <a:bodyPr wrap="square">
            <a:spAutoFit/>
          </a:bodyPr>
          <a:lstStyle>
            <a:lvl1pPr eaLnBrk="0" hangingPunct="0">
              <a:defRPr>
                <a:solidFill>
                  <a:schemeClr val="tx1"/>
                </a:solidFill>
                <a:latin typeface="Calibri" pitchFamily="34" charset="0"/>
                <a:cs typeface="Arial" pitchFamily="34" charset="0"/>
              </a:defRPr>
            </a:lvl1pPr>
            <a:lvl2pPr marL="742950" indent="-285750" eaLnBrk="0" hangingPunct="0">
              <a:defRPr>
                <a:solidFill>
                  <a:schemeClr val="tx1"/>
                </a:solidFill>
                <a:latin typeface="Calibri" pitchFamily="34" charset="0"/>
                <a:cs typeface="Arial" pitchFamily="34" charset="0"/>
              </a:defRPr>
            </a:lvl2pPr>
            <a:lvl3pPr marL="1143000" indent="-228600" eaLnBrk="0" hangingPunct="0">
              <a:defRPr>
                <a:solidFill>
                  <a:schemeClr val="tx1"/>
                </a:solidFill>
                <a:latin typeface="Calibri" pitchFamily="34" charset="0"/>
                <a:cs typeface="Arial" pitchFamily="34" charset="0"/>
              </a:defRPr>
            </a:lvl3pPr>
            <a:lvl4pPr marL="1600200" indent="-228600" eaLnBrk="0" hangingPunct="0">
              <a:defRPr>
                <a:solidFill>
                  <a:schemeClr val="tx1"/>
                </a:solidFill>
                <a:latin typeface="Calibri" pitchFamily="34" charset="0"/>
                <a:cs typeface="Arial" pitchFamily="34" charset="0"/>
              </a:defRPr>
            </a:lvl4pPr>
            <a:lvl5pPr marL="2057400" indent="-228600" eaLnBrk="0" hangingPunct="0">
              <a:defRPr>
                <a:solidFill>
                  <a:schemeClr val="tx1"/>
                </a:solidFill>
                <a:latin typeface="Calibri" pitchFamily="34" charset="0"/>
                <a:cs typeface="Arial" pitchFamily="34" charset="0"/>
              </a:defRPr>
            </a:lvl5pPr>
            <a:lvl6pPr marL="2514600" indent="-228600" eaLnBrk="0" fontAlgn="base" hangingPunct="0">
              <a:spcBef>
                <a:spcPct val="0"/>
              </a:spcBef>
              <a:spcAft>
                <a:spcPct val="0"/>
              </a:spcAft>
              <a:defRPr>
                <a:solidFill>
                  <a:schemeClr val="tx1"/>
                </a:solidFill>
                <a:latin typeface="Calibri" pitchFamily="34" charset="0"/>
                <a:cs typeface="Arial" pitchFamily="34" charset="0"/>
              </a:defRPr>
            </a:lvl6pPr>
            <a:lvl7pPr marL="2971800" indent="-228600" eaLnBrk="0" fontAlgn="base" hangingPunct="0">
              <a:spcBef>
                <a:spcPct val="0"/>
              </a:spcBef>
              <a:spcAft>
                <a:spcPct val="0"/>
              </a:spcAft>
              <a:defRPr>
                <a:solidFill>
                  <a:schemeClr val="tx1"/>
                </a:solidFill>
                <a:latin typeface="Calibri" pitchFamily="34" charset="0"/>
                <a:cs typeface="Arial" pitchFamily="34" charset="0"/>
              </a:defRPr>
            </a:lvl7pPr>
            <a:lvl8pPr marL="3429000" indent="-228600" eaLnBrk="0" fontAlgn="base" hangingPunct="0">
              <a:spcBef>
                <a:spcPct val="0"/>
              </a:spcBef>
              <a:spcAft>
                <a:spcPct val="0"/>
              </a:spcAft>
              <a:defRPr>
                <a:solidFill>
                  <a:schemeClr val="tx1"/>
                </a:solidFill>
                <a:latin typeface="Calibri" pitchFamily="34" charset="0"/>
                <a:cs typeface="Arial" pitchFamily="34" charset="0"/>
              </a:defRPr>
            </a:lvl8pPr>
            <a:lvl9pPr marL="3886200" indent="-228600" eaLnBrk="0" fontAlgn="base" hangingPunct="0">
              <a:spcBef>
                <a:spcPct val="0"/>
              </a:spcBef>
              <a:spcAft>
                <a:spcPct val="0"/>
              </a:spcAft>
              <a:defRPr>
                <a:solidFill>
                  <a:schemeClr val="tx1"/>
                </a:solidFill>
                <a:latin typeface="Calibri" pitchFamily="34" charset="0"/>
                <a:cs typeface="Arial" pitchFamily="34" charset="0"/>
              </a:defRPr>
            </a:lvl9pPr>
          </a:lstStyle>
          <a:p>
            <a:pPr algn="ctr" eaLnBrk="1" hangingPunct="1"/>
            <a:r>
              <a:rPr lang="en-US" sz="4800" dirty="0" smtClean="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Ready! </a:t>
            </a:r>
            <a:r>
              <a:rPr lang="en-US" sz="4800" dirty="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A.I.M</a:t>
            </a:r>
            <a:r>
              <a:rPr lang="en-US" sz="4800" dirty="0" smtClean="0">
                <a:solidFill>
                  <a:schemeClr val="bg1">
                    <a:lumMod val="95000"/>
                  </a:schemeClr>
                </a:solidFill>
                <a:latin typeface="Verdana" panose="020B0604030504040204" pitchFamily="34" charset="0"/>
                <a:ea typeface="Verdana" panose="020B0604030504040204" pitchFamily="34" charset="0"/>
                <a:cs typeface="Verdana" panose="020B0604030504040204" pitchFamily="34" charset="0"/>
              </a:rPr>
              <a:t>.! Inject!</a:t>
            </a:r>
          </a:p>
        </p:txBody>
      </p:sp>
      <p:sp>
        <p:nvSpPr>
          <p:cNvPr id="6" name="Rectangle 5"/>
          <p:cNvSpPr/>
          <p:nvPr/>
        </p:nvSpPr>
        <p:spPr>
          <a:xfrm>
            <a:off x="121534" y="5934670"/>
            <a:ext cx="4018418" cy="830997"/>
          </a:xfrm>
          <a:prstGeom prst="rect">
            <a:avLst/>
          </a:prstGeom>
        </p:spPr>
        <p:txBody>
          <a:bodyPr wrap="square">
            <a:spAutoFit/>
          </a:bodyPr>
          <a:lstStyle/>
          <a:p>
            <a:r>
              <a:rPr lang="en-AU" sz="2400" dirty="0" err="1" smtClean="0">
                <a:solidFill>
                  <a:schemeClr val="bg1"/>
                </a:solidFill>
                <a:latin typeface="Segoe UI Light" panose="020B0502040204020203" pitchFamily="34" charset="0"/>
              </a:rPr>
              <a:t>Bohdan</a:t>
            </a:r>
            <a:r>
              <a:rPr lang="en-AU" sz="2400" dirty="0" smtClean="0">
                <a:solidFill>
                  <a:schemeClr val="bg1"/>
                </a:solidFill>
                <a:latin typeface="Segoe UI Light" panose="020B0502040204020203" pitchFamily="34" charset="0"/>
              </a:rPr>
              <a:t> </a:t>
            </a:r>
            <a:r>
              <a:rPr lang="en-AU" sz="2400" dirty="0" err="1" smtClean="0">
                <a:solidFill>
                  <a:schemeClr val="bg1"/>
                </a:solidFill>
                <a:latin typeface="Segoe UI Light" panose="020B0502040204020203" pitchFamily="34" charset="0"/>
              </a:rPr>
              <a:t>Serednytskyi</a:t>
            </a:r>
            <a:r>
              <a:rPr lang="en-AU" sz="2400" dirty="0" smtClean="0">
                <a:solidFill>
                  <a:schemeClr val="bg1"/>
                </a:solidFill>
                <a:latin typeface="Segoe UI Light" panose="020B0502040204020203" pitchFamily="34" charset="0"/>
              </a:rPr>
              <a:t> </a:t>
            </a:r>
            <a:r>
              <a:rPr lang="en-AU" sz="2400" dirty="0" err="1" smtClean="0">
                <a:solidFill>
                  <a:schemeClr val="bg1"/>
                </a:solidFill>
                <a:latin typeface="Segoe UI Light" panose="020B0502040204020203" pitchFamily="34" charset="0"/>
              </a:rPr>
              <a:t>SoftServe</a:t>
            </a:r>
            <a:r>
              <a:rPr lang="en-AU" sz="2400" dirty="0" smtClean="0">
                <a:solidFill>
                  <a:schemeClr val="bg1"/>
                </a:solidFill>
                <a:latin typeface="Segoe UI Light" panose="020B0502040204020203" pitchFamily="34" charset="0"/>
              </a:rPr>
              <a:t> </a:t>
            </a:r>
          </a:p>
        </p:txBody>
      </p:sp>
      <p:sp>
        <p:nvSpPr>
          <p:cNvPr id="7" name="Rectangle 15"/>
          <p:cNvSpPr txBox="1">
            <a:spLocks noChangeArrowheads="1"/>
          </p:cNvSpPr>
          <p:nvPr/>
        </p:nvSpPr>
        <p:spPr>
          <a:xfrm>
            <a:off x="4932040" y="6116012"/>
            <a:ext cx="4219502" cy="468312"/>
          </a:xfrm>
          <a:prstGeom prst="rect">
            <a:avLst/>
          </a:prstGeom>
          <a:solidFill>
            <a:srgbClr val="0D0D0D">
              <a:alpha val="86000"/>
            </a:srgbClr>
          </a:solid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solidFill>
                  <a:schemeClr val="bg1"/>
                </a:solidFill>
                <a:latin typeface="Segoe UI Light" panose="020B0502040204020203" pitchFamily="34" charset="0"/>
              </a:rPr>
              <a:t>owasp-lviv.blogspot.com</a:t>
            </a:r>
            <a:endParaRPr lang="en-US" sz="2400" dirty="0" smtClean="0">
              <a:solidFill>
                <a:schemeClr val="bg1"/>
              </a:solidFill>
              <a:latin typeface="Segoe UI Light" panose="020B0502040204020203" pitchFamily="34" charset="0"/>
            </a:endParaRPr>
          </a:p>
        </p:txBody>
      </p:sp>
    </p:spTree>
    <p:extLst>
      <p:ext uri="{BB962C8B-B14F-4D97-AF65-F5344CB8AC3E}">
        <p14:creationId xmlns:p14="http://schemas.microsoft.com/office/powerpoint/2010/main" val="1232872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Files\Pictures For Presentations\dataloss2.jpg"/>
          <p:cNvPicPr>
            <a:picLocks noChangeAspect="1" noChangeArrowheads="1"/>
          </p:cNvPicPr>
          <p:nvPr/>
        </p:nvPicPr>
        <p:blipFill rotWithShape="1">
          <a:blip r:embed="rId2">
            <a:extLst>
              <a:ext uri="{28A0092B-C50C-407E-A947-70E740481C1C}">
                <a14:useLocalDpi xmlns:a14="http://schemas.microsoft.com/office/drawing/2010/main" val="0"/>
              </a:ext>
            </a:extLst>
          </a:blip>
          <a:srcRect t="11650"/>
          <a:stretch/>
        </p:blipFill>
        <p:spPr bwMode="auto">
          <a:xfrm>
            <a:off x="2781481" y="1340768"/>
            <a:ext cx="3594100" cy="47574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3347864"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Data Loss</a:t>
            </a:r>
          </a:p>
        </p:txBody>
      </p:sp>
    </p:spTree>
    <p:extLst>
      <p:ext uri="{BB962C8B-B14F-4D97-AF65-F5344CB8AC3E}">
        <p14:creationId xmlns:p14="http://schemas.microsoft.com/office/powerpoint/2010/main" val="3791974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Files\Pictures For Presentations\Dragons Attacks The Castle Wallpaper__yv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32" y="0"/>
            <a:ext cx="9155832" cy="73246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6228184"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Complete  Host  Takeover</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3027686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D:\Files\Pictures For Presentations\Syringe-Needle-1-HFUFVSHF8S-800x6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1556792"/>
            <a:ext cx="4427984" cy="1368152"/>
          </a:xfrm>
          <a:solidFill>
            <a:schemeClr val="tx1">
              <a:lumMod val="50000"/>
              <a:lumOff val="50000"/>
              <a:alpha val="46000"/>
            </a:schemeClr>
          </a:solidFill>
          <a:ln>
            <a:solidFill>
              <a:schemeClr val="accent1"/>
            </a:solidFill>
          </a:ln>
        </p:spPr>
        <p:txBody>
          <a:bodyPr>
            <a:normAutofit lnSpcReduction="10000"/>
          </a:bodyPr>
          <a:lstStyle/>
          <a:p>
            <a:pPr marL="0" indent="0" algn="just">
              <a:buNone/>
            </a:pPr>
            <a:r>
              <a:rPr lang="en-US" sz="2800" dirty="0">
                <a:solidFill>
                  <a:schemeClr val="bg1"/>
                </a:solidFill>
                <a:latin typeface="Segoe UI Light" panose="020B0502040204020203" pitchFamily="34" charset="0"/>
              </a:rPr>
              <a:t>Vulnerable request can </a:t>
            </a:r>
            <a:r>
              <a:rPr lang="en-US" sz="2800" dirty="0" smtClean="0">
                <a:solidFill>
                  <a:schemeClr val="bg1"/>
                </a:solidFill>
                <a:latin typeface="Segoe UI Light" panose="020B0502040204020203" pitchFamily="34" charset="0"/>
              </a:rPr>
              <a:t>handle </a:t>
            </a:r>
            <a:r>
              <a:rPr lang="en-US" sz="2800" b="1" dirty="0">
                <a:solidFill>
                  <a:schemeClr val="bg1"/>
                </a:solidFill>
                <a:latin typeface="Segoe UI Light" panose="020B0502040204020203" pitchFamily="34" charset="0"/>
              </a:rPr>
              <a:t>Insert, Update, </a:t>
            </a:r>
            <a:r>
              <a:rPr lang="en-US" sz="2800" b="1" dirty="0" smtClean="0">
                <a:solidFill>
                  <a:schemeClr val="bg1"/>
                </a:solidFill>
                <a:latin typeface="Segoe UI Light" panose="020B0502040204020203" pitchFamily="34" charset="0"/>
              </a:rPr>
              <a:t>Delete</a:t>
            </a:r>
            <a:endParaRPr lang="uk-UA" sz="2800" dirty="0">
              <a:latin typeface="Segoe UI Light" panose="020B0502040204020203" pitchFamily="34" charset="0"/>
            </a:endParaRPr>
          </a:p>
        </p:txBody>
      </p:sp>
      <p:sp>
        <p:nvSpPr>
          <p:cNvPr id="4" name="Title 1"/>
          <p:cNvSpPr txBox="1">
            <a:spLocks/>
          </p:cNvSpPr>
          <p:nvPr/>
        </p:nvSpPr>
        <p:spPr>
          <a:xfrm>
            <a:off x="0" y="-19631"/>
            <a:ext cx="9148214" cy="1196752"/>
          </a:xfrm>
          <a:prstGeom prst="rect">
            <a:avLst/>
          </a:prstGeom>
          <a:noFill/>
          <a:ln>
            <a:noFill/>
          </a:ln>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000" b="1" dirty="0" smtClean="0">
                <a:solidFill>
                  <a:schemeClr val="bg1">
                    <a:lumMod val="95000"/>
                  </a:schemeClr>
                </a:solidFill>
                <a:latin typeface="Segoe UI Light" panose="020B0502040204020203" pitchFamily="34" charset="0"/>
              </a:rPr>
              <a:t>SQL-Injection</a:t>
            </a:r>
            <a:endParaRPr lang="uk-UA" sz="6000" b="1" dirty="0">
              <a:solidFill>
                <a:schemeClr val="bg1">
                  <a:lumMod val="95000"/>
                </a:schemeClr>
              </a:solidFill>
              <a:latin typeface="Segoe UI Light" panose="020B0502040204020203" pitchFamily="34" charset="0"/>
            </a:endParaRPr>
          </a:p>
        </p:txBody>
      </p:sp>
      <p:sp>
        <p:nvSpPr>
          <p:cNvPr id="5" name="TextBox 4"/>
          <p:cNvSpPr txBox="1"/>
          <p:nvPr/>
        </p:nvSpPr>
        <p:spPr>
          <a:xfrm>
            <a:off x="-1" y="4523679"/>
            <a:ext cx="4427985" cy="1815882"/>
          </a:xfrm>
          <a:prstGeom prst="rect">
            <a:avLst/>
          </a:prstGeom>
          <a:solidFill>
            <a:schemeClr val="tx1">
              <a:lumMod val="95000"/>
              <a:lumOff val="5000"/>
              <a:alpha val="51000"/>
            </a:schemeClr>
          </a:solidFill>
          <a:ln>
            <a:solidFill>
              <a:schemeClr val="accent1"/>
            </a:solidFill>
          </a:ln>
        </p:spPr>
        <p:txBody>
          <a:bodyPr wrap="square" rtlCol="0">
            <a:spAutoFit/>
          </a:bodyPr>
          <a:lstStyle/>
          <a:p>
            <a:pPr algn="just"/>
            <a:r>
              <a:rPr lang="en-US" sz="2800" dirty="0">
                <a:solidFill>
                  <a:schemeClr val="bg1"/>
                </a:solidFill>
                <a:latin typeface="Segoe UI Light" panose="020B0502040204020203" pitchFamily="34" charset="0"/>
              </a:rPr>
              <a:t>It is a flaw in "</a:t>
            </a:r>
            <a:r>
              <a:rPr lang="en-US" sz="2800" b="1" dirty="0">
                <a:solidFill>
                  <a:schemeClr val="bg1"/>
                </a:solidFill>
                <a:latin typeface="Segoe UI Light" panose="020B0502040204020203" pitchFamily="34" charset="0"/>
              </a:rPr>
              <a:t>web application</a:t>
            </a:r>
            <a:r>
              <a:rPr lang="en-US" sz="2800" dirty="0">
                <a:solidFill>
                  <a:schemeClr val="bg1"/>
                </a:solidFill>
                <a:latin typeface="Segoe UI Light" panose="020B0502040204020203" pitchFamily="34" charset="0"/>
              </a:rPr>
              <a:t>" development, </a:t>
            </a:r>
            <a:br>
              <a:rPr lang="en-US" sz="2800" dirty="0">
                <a:solidFill>
                  <a:schemeClr val="bg1"/>
                </a:solidFill>
                <a:latin typeface="Segoe UI Light" panose="020B0502040204020203" pitchFamily="34" charset="0"/>
              </a:rPr>
            </a:br>
            <a:r>
              <a:rPr lang="en-US" sz="2800" dirty="0">
                <a:solidFill>
                  <a:schemeClr val="bg1"/>
                </a:solidFill>
                <a:latin typeface="Segoe UI Light" panose="020B0502040204020203" pitchFamily="34" charset="0"/>
              </a:rPr>
              <a:t>it is </a:t>
            </a:r>
            <a:r>
              <a:rPr lang="en-US" sz="2800" i="1" dirty="0">
                <a:solidFill>
                  <a:schemeClr val="bg1"/>
                </a:solidFill>
                <a:latin typeface="Segoe UI Light" panose="020B0502040204020203" pitchFamily="34" charset="0"/>
              </a:rPr>
              <a:t>not</a:t>
            </a:r>
            <a:r>
              <a:rPr lang="en-US" sz="2800" dirty="0">
                <a:solidFill>
                  <a:schemeClr val="bg1"/>
                </a:solidFill>
                <a:latin typeface="Segoe UI Light" panose="020B0502040204020203" pitchFamily="34" charset="0"/>
              </a:rPr>
              <a:t> a DB or web server problem</a:t>
            </a:r>
          </a:p>
        </p:txBody>
      </p:sp>
      <p:sp>
        <p:nvSpPr>
          <p:cNvPr id="6" name="TextBox 5"/>
          <p:cNvSpPr txBox="1"/>
          <p:nvPr/>
        </p:nvSpPr>
        <p:spPr>
          <a:xfrm>
            <a:off x="4574107" y="3031814"/>
            <a:ext cx="4574107" cy="1384995"/>
          </a:xfrm>
          <a:prstGeom prst="rect">
            <a:avLst/>
          </a:prstGeom>
          <a:solidFill>
            <a:schemeClr val="tx1">
              <a:lumMod val="50000"/>
              <a:lumOff val="50000"/>
              <a:alpha val="49000"/>
            </a:schemeClr>
          </a:solidFill>
          <a:ln>
            <a:solidFill>
              <a:schemeClr val="accent1"/>
            </a:solidFill>
          </a:ln>
        </p:spPr>
        <p:txBody>
          <a:bodyPr wrap="square" rtlCol="0">
            <a:spAutoFit/>
          </a:bodyPr>
          <a:lstStyle/>
          <a:p>
            <a:pPr lvl="0" algn="just">
              <a:spcBef>
                <a:spcPct val="20000"/>
              </a:spcBef>
            </a:pPr>
            <a:r>
              <a:rPr lang="en-US" sz="2800" b="1" dirty="0">
                <a:solidFill>
                  <a:schemeClr val="bg1"/>
                </a:solidFill>
                <a:latin typeface="Segoe UI Light" panose="020B0502040204020203" pitchFamily="34" charset="0"/>
              </a:rPr>
              <a:t>Almost all </a:t>
            </a:r>
            <a:r>
              <a:rPr lang="en-US" sz="2800" dirty="0">
                <a:solidFill>
                  <a:schemeClr val="bg1"/>
                </a:solidFill>
                <a:latin typeface="Segoe UI Light" panose="020B0502040204020203" pitchFamily="34" charset="0"/>
              </a:rPr>
              <a:t>SQL databases and programming languages are  potentially </a:t>
            </a:r>
            <a:r>
              <a:rPr lang="en-US" sz="2800" dirty="0" smtClean="0">
                <a:solidFill>
                  <a:schemeClr val="bg1"/>
                </a:solidFill>
                <a:latin typeface="Segoe UI Light" panose="020B0502040204020203" pitchFamily="34" charset="0"/>
              </a:rPr>
              <a:t>vulnerable</a:t>
            </a:r>
            <a:endParaRPr lang="uk-UA" sz="28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3345398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 y="0"/>
            <a:ext cx="9143999" cy="68580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4" name="Title 1"/>
          <p:cNvSpPr txBox="1">
            <a:spLocks/>
          </p:cNvSpPr>
          <p:nvPr/>
        </p:nvSpPr>
        <p:spPr>
          <a:xfrm>
            <a:off x="1" y="0"/>
            <a:ext cx="9143999" cy="1143000"/>
          </a:xfrm>
          <a:prstGeom prst="rect">
            <a:avLst/>
          </a:prstGeom>
          <a:noFill/>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chemeClr val="bg1"/>
                </a:solidFill>
                <a:latin typeface="Segoe UI Light" panose="020B0502040204020203" pitchFamily="34" charset="0"/>
              </a:rPr>
              <a:t>SQL-Injection</a:t>
            </a:r>
            <a:r>
              <a:rPr lang="en-US" dirty="0">
                <a:solidFill>
                  <a:schemeClr val="bg1"/>
                </a:solidFill>
                <a:latin typeface="Segoe UI Light" panose="020B0502040204020203" pitchFamily="34" charset="0"/>
              </a:rPr>
              <a:t> </a:t>
            </a:r>
            <a:r>
              <a:rPr lang="en-US" dirty="0" smtClean="0">
                <a:solidFill>
                  <a:schemeClr val="bg1"/>
                </a:solidFill>
                <a:latin typeface="Segoe UI Light" panose="020B0502040204020203" pitchFamily="34" charset="0"/>
              </a:rPr>
              <a:t>Anatomy</a:t>
            </a:r>
            <a:endParaRPr lang="uk-UA" dirty="0">
              <a:solidFill>
                <a:schemeClr val="bg1"/>
              </a:solidFill>
              <a:latin typeface="Segoe UI Light" panose="020B0502040204020203" pitchFamily="34" charset="0"/>
            </a:endParaRPr>
          </a:p>
        </p:txBody>
      </p:sp>
      <p:sp>
        <p:nvSpPr>
          <p:cNvPr id="5" name="Rectangle 4"/>
          <p:cNvSpPr/>
          <p:nvPr/>
        </p:nvSpPr>
        <p:spPr>
          <a:xfrm>
            <a:off x="2357415" y="1352099"/>
            <a:ext cx="3816424" cy="720080"/>
          </a:xfrm>
          <a:prstGeom prst="rect">
            <a:avLst/>
          </a:prstGeom>
          <a:solidFill>
            <a:schemeClr val="bg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solidFill>
                  <a:schemeClr val="tx1"/>
                </a:solidFill>
              </a:rPr>
              <a:t>SQL-injection</a:t>
            </a:r>
            <a:endParaRPr lang="uk-UA" sz="3200" dirty="0">
              <a:solidFill>
                <a:schemeClr val="tx1"/>
              </a:solidFill>
            </a:endParaRPr>
          </a:p>
        </p:txBody>
      </p:sp>
      <p:sp>
        <p:nvSpPr>
          <p:cNvPr id="6" name="Rectangle 5"/>
          <p:cNvSpPr/>
          <p:nvPr/>
        </p:nvSpPr>
        <p:spPr>
          <a:xfrm>
            <a:off x="539552" y="2787126"/>
            <a:ext cx="2952328" cy="834995"/>
          </a:xfrm>
          <a:prstGeom prst="rect">
            <a:avLst/>
          </a:prstGeom>
          <a:solidFill>
            <a:schemeClr val="bg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rPr>
              <a:t>SQL-injection</a:t>
            </a:r>
            <a:endParaRPr lang="uk-UA" sz="2400" dirty="0"/>
          </a:p>
        </p:txBody>
      </p:sp>
      <p:sp>
        <p:nvSpPr>
          <p:cNvPr id="7" name="Rectangle 6"/>
          <p:cNvSpPr/>
          <p:nvPr/>
        </p:nvSpPr>
        <p:spPr>
          <a:xfrm>
            <a:off x="4644008" y="2787125"/>
            <a:ext cx="3312368" cy="834995"/>
          </a:xfrm>
          <a:prstGeom prst="rect">
            <a:avLst/>
          </a:prstGeom>
          <a:solidFill>
            <a:schemeClr val="bg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prstClr val="black"/>
                </a:solidFill>
              </a:rPr>
              <a:t>Blind SQL-injection</a:t>
            </a:r>
            <a:endParaRPr lang="uk-UA" sz="2400" dirty="0"/>
          </a:p>
        </p:txBody>
      </p:sp>
      <p:sp>
        <p:nvSpPr>
          <p:cNvPr id="8" name="Rectangle 7"/>
          <p:cNvSpPr/>
          <p:nvPr/>
        </p:nvSpPr>
        <p:spPr>
          <a:xfrm>
            <a:off x="3160690" y="4297971"/>
            <a:ext cx="2304256" cy="1071099"/>
          </a:xfrm>
          <a:prstGeom prst="rect">
            <a:avLst/>
          </a:prstGeom>
          <a:solidFill>
            <a:schemeClr val="bg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a:solidFill>
                  <a:prstClr val="black"/>
                </a:solidFill>
              </a:rPr>
              <a:t>Blind </a:t>
            </a:r>
            <a:r>
              <a:rPr lang="en-US" dirty="0" smtClean="0">
                <a:solidFill>
                  <a:prstClr val="black"/>
                </a:solidFill>
              </a:rPr>
              <a:t>SQL-injection</a:t>
            </a:r>
            <a:endParaRPr lang="uk-UA" dirty="0"/>
          </a:p>
        </p:txBody>
      </p:sp>
      <p:sp>
        <p:nvSpPr>
          <p:cNvPr id="9" name="Rectangle 8"/>
          <p:cNvSpPr/>
          <p:nvPr/>
        </p:nvSpPr>
        <p:spPr>
          <a:xfrm>
            <a:off x="5940152" y="4293096"/>
            <a:ext cx="2976962" cy="1071099"/>
          </a:xfrm>
          <a:prstGeom prst="rect">
            <a:avLst/>
          </a:prstGeom>
          <a:solidFill>
            <a:schemeClr val="bg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dirty="0" smtClean="0">
                <a:solidFill>
                  <a:prstClr val="black"/>
                </a:solidFill>
              </a:rPr>
              <a:t>Double blind SQL-injection</a:t>
            </a:r>
            <a:endParaRPr lang="uk-UA" dirty="0"/>
          </a:p>
        </p:txBody>
      </p:sp>
      <p:cxnSp>
        <p:nvCxnSpPr>
          <p:cNvPr id="11" name="Elbow Connector 10"/>
          <p:cNvCxnSpPr>
            <a:stCxn id="5" idx="2"/>
            <a:endCxn id="6" idx="0"/>
          </p:cNvCxnSpPr>
          <p:nvPr/>
        </p:nvCxnSpPr>
        <p:spPr>
          <a:xfrm rot="5400000">
            <a:off x="2783199" y="1304697"/>
            <a:ext cx="714947" cy="2249911"/>
          </a:xfrm>
          <a:prstGeom prst="bentConnector3">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3" name="Elbow Connector 12"/>
          <p:cNvCxnSpPr>
            <a:stCxn id="5" idx="2"/>
            <a:endCxn id="7" idx="0"/>
          </p:cNvCxnSpPr>
          <p:nvPr/>
        </p:nvCxnSpPr>
        <p:spPr>
          <a:xfrm rot="16200000" flipH="1">
            <a:off x="4925436" y="1412369"/>
            <a:ext cx="714946" cy="2034565"/>
          </a:xfrm>
          <a:prstGeom prst="bentConnector3">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5" name="Elbow Connector 14"/>
          <p:cNvCxnSpPr>
            <a:stCxn id="7" idx="2"/>
            <a:endCxn id="8" idx="0"/>
          </p:cNvCxnSpPr>
          <p:nvPr/>
        </p:nvCxnSpPr>
        <p:spPr>
          <a:xfrm rot="5400000">
            <a:off x="4968580" y="2966358"/>
            <a:ext cx="675851" cy="1987374"/>
          </a:xfrm>
          <a:prstGeom prst="bentConnector3">
            <a:avLst/>
          </a:prstGeom>
          <a:ln w="19050">
            <a:solidFill>
              <a:schemeClr val="bg1"/>
            </a:solidFill>
          </a:ln>
        </p:spPr>
        <p:style>
          <a:lnRef idx="1">
            <a:schemeClr val="dk1"/>
          </a:lnRef>
          <a:fillRef idx="0">
            <a:schemeClr val="dk1"/>
          </a:fillRef>
          <a:effectRef idx="0">
            <a:schemeClr val="dk1"/>
          </a:effectRef>
          <a:fontRef idx="minor">
            <a:schemeClr val="tx1"/>
          </a:fontRef>
        </p:style>
      </p:cxnSp>
      <p:cxnSp>
        <p:nvCxnSpPr>
          <p:cNvPr id="17" name="Elbow Connector 16"/>
          <p:cNvCxnSpPr>
            <a:stCxn id="7" idx="2"/>
            <a:endCxn id="9" idx="0"/>
          </p:cNvCxnSpPr>
          <p:nvPr/>
        </p:nvCxnSpPr>
        <p:spPr>
          <a:xfrm rot="16200000" flipH="1">
            <a:off x="6528924" y="3393387"/>
            <a:ext cx="670976" cy="1128441"/>
          </a:xfrm>
          <a:prstGeom prst="bentConnector3">
            <a:avLst/>
          </a:prstGeom>
          <a:ln w="19050">
            <a:solidFill>
              <a:schemeClr val="bg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0283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ject 19"/>
          <p:cNvPicPr>
            <a:picLocks noChangeAspect="1" noChangeArrowheads="1"/>
          </p:cNvPicPr>
          <p:nvPr/>
        </p:nvPicPr>
        <p:blipFill rotWithShape="1">
          <a:blip r:embed="rId2">
            <a:extLst>
              <a:ext uri="{28A0092B-C50C-407E-A947-70E740481C1C}">
                <a14:useLocalDpi xmlns:a14="http://schemas.microsoft.com/office/drawing/2010/main" val="0"/>
              </a:ext>
            </a:extLst>
          </a:blip>
          <a:srcRect b="17093"/>
          <a:stretch/>
        </p:blipFill>
        <p:spPr bwMode="auto">
          <a:xfrm>
            <a:off x="7046572" y="1916833"/>
            <a:ext cx="1790934" cy="187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Прямая со стрелкой 24"/>
          <p:cNvCxnSpPr/>
          <p:nvPr/>
        </p:nvCxnSpPr>
        <p:spPr>
          <a:xfrm>
            <a:off x="2184863" y="2696223"/>
            <a:ext cx="2142894" cy="1587"/>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Прямая со стрелкой 26"/>
          <p:cNvCxnSpPr/>
          <p:nvPr/>
        </p:nvCxnSpPr>
        <p:spPr>
          <a:xfrm flipH="1">
            <a:off x="2152996" y="3356990"/>
            <a:ext cx="2174761" cy="0"/>
          </a:xfrm>
          <a:prstGeom prst="straightConnector1">
            <a:avLst/>
          </a:prstGeom>
          <a:ln w="25400" cmpd="sng">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Прямая со стрелкой 33"/>
          <p:cNvCxnSpPr/>
          <p:nvPr/>
        </p:nvCxnSpPr>
        <p:spPr>
          <a:xfrm flipH="1">
            <a:off x="5985897" y="3372678"/>
            <a:ext cx="1214781" cy="0"/>
          </a:xfrm>
          <a:prstGeom prst="straightConnector1">
            <a:avLst/>
          </a:prstGeom>
          <a:ln w="25400">
            <a:solidFill>
              <a:schemeClr val="tx1"/>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1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118" y="2938292"/>
            <a:ext cx="1171331" cy="72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4100368" y="4131426"/>
            <a:ext cx="2147112" cy="584775"/>
          </a:xfrm>
          <a:prstGeom prst="rect">
            <a:avLst/>
          </a:prstGeom>
          <a:noFill/>
        </p:spPr>
        <p:txBody>
          <a:bodyPr wrap="square" rtlCol="0">
            <a:spAutoFit/>
          </a:bodyPr>
          <a:lstStyle/>
          <a:p>
            <a:pPr algn="ctr"/>
            <a:r>
              <a:rPr lang="en-US" sz="3200" dirty="0" smtClean="0"/>
              <a:t>WEB-server</a:t>
            </a:r>
            <a:endParaRPr lang="uk-UA" sz="3200" dirty="0"/>
          </a:p>
        </p:txBody>
      </p:sp>
      <p:sp>
        <p:nvSpPr>
          <p:cNvPr id="13" name="TextBox 12"/>
          <p:cNvSpPr txBox="1"/>
          <p:nvPr/>
        </p:nvSpPr>
        <p:spPr>
          <a:xfrm>
            <a:off x="7437983" y="4131425"/>
            <a:ext cx="1008112" cy="584775"/>
          </a:xfrm>
          <a:prstGeom prst="rect">
            <a:avLst/>
          </a:prstGeom>
          <a:noFill/>
        </p:spPr>
        <p:txBody>
          <a:bodyPr wrap="square" rtlCol="0">
            <a:spAutoFit/>
          </a:bodyPr>
          <a:lstStyle/>
          <a:p>
            <a:pPr algn="ctr"/>
            <a:r>
              <a:rPr lang="en-US" sz="3200" dirty="0" smtClean="0"/>
              <a:t>DB</a:t>
            </a:r>
            <a:endParaRPr lang="uk-UA" sz="3200" dirty="0"/>
          </a:p>
        </p:txBody>
      </p:sp>
      <p:sp>
        <p:nvSpPr>
          <p:cNvPr id="15" name="TextBox 14"/>
          <p:cNvSpPr txBox="1"/>
          <p:nvPr/>
        </p:nvSpPr>
        <p:spPr>
          <a:xfrm>
            <a:off x="521668" y="5517232"/>
            <a:ext cx="8622332" cy="954107"/>
          </a:xfrm>
          <a:prstGeom prst="rect">
            <a:avLst/>
          </a:prstGeom>
          <a:noFill/>
        </p:spPr>
        <p:txBody>
          <a:bodyPr wrap="square" rtlCol="0">
            <a:spAutoFit/>
          </a:bodyPr>
          <a:lstStyle/>
          <a:p>
            <a:r>
              <a:rPr lang="en-US" sz="2800" dirty="0"/>
              <a:t>SELECT </a:t>
            </a:r>
            <a:r>
              <a:rPr lang="en-US" sz="2800" dirty="0" err="1"/>
              <a:t>first_name</a:t>
            </a:r>
            <a:r>
              <a:rPr lang="en-US" sz="2800" dirty="0"/>
              <a:t>, </a:t>
            </a:r>
            <a:r>
              <a:rPr lang="en-US" sz="2800" dirty="0" err="1"/>
              <a:t>last_name</a:t>
            </a:r>
            <a:r>
              <a:rPr lang="en-US" sz="2800" dirty="0"/>
              <a:t> FROM users WHERE </a:t>
            </a:r>
            <a:r>
              <a:rPr lang="en-US" sz="2800" dirty="0" err="1"/>
              <a:t>user_id</a:t>
            </a:r>
            <a:r>
              <a:rPr lang="en-US" sz="2800" dirty="0"/>
              <a:t> = </a:t>
            </a:r>
            <a:r>
              <a:rPr lang="en-US" sz="2800" dirty="0" smtClean="0"/>
              <a:t>'</a:t>
            </a:r>
            <a:r>
              <a:rPr lang="en-US" sz="2800" dirty="0" smtClean="0">
                <a:solidFill>
                  <a:srgbClr val="FF0000"/>
                </a:solidFill>
              </a:rPr>
              <a:t>%' </a:t>
            </a:r>
            <a:r>
              <a:rPr lang="en-US" sz="2800" dirty="0">
                <a:solidFill>
                  <a:srgbClr val="FF0000"/>
                </a:solidFill>
              </a:rPr>
              <a:t>or </a:t>
            </a:r>
            <a:r>
              <a:rPr lang="en-US" sz="2800" dirty="0" smtClean="0">
                <a:solidFill>
                  <a:srgbClr val="FF0000"/>
                </a:solidFill>
              </a:rPr>
              <a:t>‘0’=‘0’ </a:t>
            </a:r>
            <a:r>
              <a:rPr lang="en-US" sz="2800" dirty="0">
                <a:solidFill>
                  <a:srgbClr val="FF0000"/>
                </a:solidFill>
              </a:rPr>
              <a:t>union select null, version() </a:t>
            </a:r>
            <a:r>
              <a:rPr lang="en-US" sz="2800" dirty="0" smtClean="0">
                <a:solidFill>
                  <a:srgbClr val="FF0000"/>
                </a:solidFill>
              </a:rPr>
              <a:t>#;</a:t>
            </a:r>
            <a:endParaRPr lang="uk-UA" sz="2800" dirty="0">
              <a:solidFill>
                <a:srgbClr val="FF0000"/>
              </a:solidFill>
            </a:endParaRPr>
          </a:p>
        </p:txBody>
      </p:sp>
      <p:sp>
        <p:nvSpPr>
          <p:cNvPr id="16" name="TextBox 15"/>
          <p:cNvSpPr txBox="1"/>
          <p:nvPr/>
        </p:nvSpPr>
        <p:spPr>
          <a:xfrm>
            <a:off x="1" y="260648"/>
            <a:ext cx="2397238"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Scenario</a:t>
            </a:r>
            <a:endParaRPr lang="en-US" sz="4400" dirty="0">
              <a:solidFill>
                <a:schemeClr val="bg1"/>
              </a:solidFill>
              <a:latin typeface="Segoe UI Light" panose="020B0502040204020203" pitchFamily="34" charset="0"/>
            </a:endParaRPr>
          </a:p>
        </p:txBody>
      </p:sp>
      <p:pic>
        <p:nvPicPr>
          <p:cNvPr id="3074" name="Picture 2" descr="http://static.tumblr.com/wtrxjmk/4RVlv6n3z/an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147529"/>
            <a:ext cx="1211574" cy="185824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59815" y="4119701"/>
            <a:ext cx="2147112" cy="584775"/>
          </a:xfrm>
          <a:prstGeom prst="rect">
            <a:avLst/>
          </a:prstGeom>
          <a:noFill/>
        </p:spPr>
        <p:txBody>
          <a:bodyPr wrap="square" rtlCol="0">
            <a:spAutoFit/>
          </a:bodyPr>
          <a:lstStyle/>
          <a:p>
            <a:pPr algn="ctr"/>
            <a:r>
              <a:rPr lang="en-US" sz="3200" dirty="0" smtClean="0"/>
              <a:t>Attacker</a:t>
            </a:r>
            <a:endParaRPr lang="uk-UA" sz="3200" dirty="0"/>
          </a:p>
        </p:txBody>
      </p:sp>
      <p:pic>
        <p:nvPicPr>
          <p:cNvPr id="3080" name="Picture 4" descr="http://thecustomizewindows.com/wp-content/uploads/2012/02/Proxy-and-Proxy-Serv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6329" y="2200688"/>
            <a:ext cx="1535191" cy="15351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93048" y="1455168"/>
            <a:ext cx="4248472" cy="923330"/>
          </a:xfrm>
          <a:prstGeom prst="rect">
            <a:avLst/>
          </a:prstGeom>
          <a:noFill/>
        </p:spPr>
        <p:txBody>
          <a:bodyPr wrap="square" rtlCol="0">
            <a:spAutoFit/>
          </a:bodyPr>
          <a:lstStyle/>
          <a:p>
            <a:r>
              <a:rPr lang="en-US" dirty="0"/>
              <a:t>http://example.com/app/accountView?id</a:t>
            </a:r>
            <a:r>
              <a:rPr lang="en-US" dirty="0" smtClean="0"/>
              <a:t>=</a:t>
            </a:r>
            <a:r>
              <a:rPr lang="en-US" dirty="0"/>
              <a:t>'</a:t>
            </a:r>
            <a:r>
              <a:rPr lang="en-US" dirty="0">
                <a:solidFill>
                  <a:srgbClr val="FF0000"/>
                </a:solidFill>
              </a:rPr>
              <a:t>%' or ‘0’=‘0’ union select null, version() </a:t>
            </a:r>
            <a:r>
              <a:rPr lang="en-US" dirty="0" smtClean="0">
                <a:solidFill>
                  <a:srgbClr val="FF0000"/>
                </a:solidFill>
              </a:rPr>
              <a:t>#</a:t>
            </a:r>
            <a:endParaRPr lang="uk-UA" dirty="0">
              <a:solidFill>
                <a:srgbClr val="FF0000"/>
              </a:solidFill>
            </a:endParaRPr>
          </a:p>
          <a:p>
            <a:endParaRPr lang="uk-UA" dirty="0"/>
          </a:p>
        </p:txBody>
      </p:sp>
      <p:cxnSp>
        <p:nvCxnSpPr>
          <p:cNvPr id="19" name="Прямая со стрелкой 33"/>
          <p:cNvCxnSpPr/>
          <p:nvPr/>
        </p:nvCxnSpPr>
        <p:spPr>
          <a:xfrm flipH="1">
            <a:off x="5971540" y="2697810"/>
            <a:ext cx="1214781" cy="0"/>
          </a:xfrm>
          <a:prstGeom prst="straightConnector1">
            <a:avLst/>
          </a:prstGeom>
          <a:ln w="25400">
            <a:solidFill>
              <a:schemeClr val="tx1"/>
            </a:solidFill>
            <a:headEnd type="arrow"/>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081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3" name="Content Placeholder 2"/>
          <p:cNvSpPr>
            <a:spLocks noGrp="1"/>
          </p:cNvSpPr>
          <p:nvPr>
            <p:ph idx="1"/>
          </p:nvPr>
        </p:nvSpPr>
        <p:spPr>
          <a:xfrm>
            <a:off x="143508" y="1221111"/>
            <a:ext cx="8856984" cy="3288009"/>
          </a:xfrm>
        </p:spPr>
        <p:txBody>
          <a:bodyPr>
            <a:normAutofit/>
          </a:bodyPr>
          <a:lstStyle/>
          <a:p>
            <a:pPr marL="0" indent="0">
              <a:buNone/>
            </a:pPr>
            <a:r>
              <a:rPr lang="en-US" sz="2400" dirty="0" smtClean="0">
                <a:solidFill>
                  <a:schemeClr val="bg1"/>
                </a:solidFill>
                <a:latin typeface="Courier New" pitchFamily="49" charset="0"/>
                <a:ea typeface="Verdana" pitchFamily="34" charset="0"/>
                <a:cs typeface="Courier New" pitchFamily="49" charset="0"/>
              </a:rPr>
              <a:t>private void </a:t>
            </a:r>
            <a:r>
              <a:rPr lang="en-US" sz="2400" dirty="0" err="1" smtClean="0">
                <a:solidFill>
                  <a:schemeClr val="bg1"/>
                </a:solidFill>
                <a:latin typeface="Courier New" pitchFamily="49" charset="0"/>
                <a:ea typeface="Verdana" pitchFamily="34" charset="0"/>
                <a:cs typeface="Courier New" pitchFamily="49" charset="0"/>
              </a:rPr>
              <a:t>queryDB</a:t>
            </a:r>
            <a:r>
              <a:rPr lang="en-US" sz="2400" dirty="0" smtClean="0">
                <a:solidFill>
                  <a:schemeClr val="bg1"/>
                </a:solidFill>
                <a:latin typeface="Courier New" pitchFamily="49" charset="0"/>
                <a:ea typeface="Verdana" pitchFamily="34" charset="0"/>
                <a:cs typeface="Courier New" pitchFamily="49" charset="0"/>
              </a:rPr>
              <a:t>(String </a:t>
            </a:r>
            <a:r>
              <a:rPr lang="en-US" sz="2400" dirty="0" err="1" smtClean="0">
                <a:solidFill>
                  <a:srgbClr val="FF0000"/>
                </a:solidFill>
                <a:latin typeface="Courier New" pitchFamily="49" charset="0"/>
                <a:ea typeface="Verdana" pitchFamily="34" charset="0"/>
                <a:cs typeface="Courier New" pitchFamily="49" charset="0"/>
              </a:rPr>
              <a:t>u_name</a:t>
            </a:r>
            <a:r>
              <a:rPr lang="en-US" sz="2400" dirty="0" smtClean="0">
                <a:solidFill>
                  <a:schemeClr val="bg1"/>
                </a:solidFill>
                <a:latin typeface="Courier New" pitchFamily="49" charset="0"/>
                <a:ea typeface="Verdana" pitchFamily="34" charset="0"/>
                <a:cs typeface="Courier New" pitchFamily="49" charset="0"/>
              </a:rPr>
              <a:t>)</a:t>
            </a:r>
          </a:p>
          <a:p>
            <a:pPr marL="0" indent="0">
              <a:buNone/>
            </a:pPr>
            <a:r>
              <a:rPr lang="en-US" sz="2400" dirty="0" smtClean="0">
                <a:solidFill>
                  <a:schemeClr val="bg1"/>
                </a:solidFill>
                <a:latin typeface="Courier New" pitchFamily="49" charset="0"/>
                <a:ea typeface="Verdana" pitchFamily="34" charset="0"/>
                <a:cs typeface="Courier New" pitchFamily="49" charset="0"/>
              </a:rPr>
              <a:t>{</a:t>
            </a:r>
          </a:p>
          <a:p>
            <a:pPr marL="0" indent="0">
              <a:buNone/>
            </a:pPr>
            <a:r>
              <a:rPr lang="en-US" sz="2400" dirty="0" smtClean="0">
                <a:solidFill>
                  <a:schemeClr val="bg1"/>
                </a:solidFill>
                <a:latin typeface="Courier New" pitchFamily="49" charset="0"/>
                <a:ea typeface="Verdana" pitchFamily="34" charset="0"/>
                <a:cs typeface="Courier New" pitchFamily="49" charset="0"/>
              </a:rPr>
              <a:t>	string </a:t>
            </a:r>
            <a:r>
              <a:rPr lang="en-US" sz="2400" dirty="0" err="1" smtClean="0">
                <a:solidFill>
                  <a:schemeClr val="bg1"/>
                </a:solidFill>
                <a:latin typeface="Courier New" pitchFamily="49" charset="0"/>
                <a:ea typeface="Verdana" pitchFamily="34" charset="0"/>
                <a:cs typeface="Courier New" pitchFamily="49" charset="0"/>
              </a:rPr>
              <a:t>sql</a:t>
            </a:r>
            <a:r>
              <a:rPr lang="en-US" sz="2400" dirty="0" smtClean="0">
                <a:solidFill>
                  <a:schemeClr val="bg1"/>
                </a:solidFill>
                <a:latin typeface="Courier New" pitchFamily="49" charset="0"/>
                <a:ea typeface="Verdana" pitchFamily="34" charset="0"/>
                <a:cs typeface="Courier New" pitchFamily="49" charset="0"/>
              </a:rPr>
              <a:t> = “select * from users where name = ‘ “ +</a:t>
            </a:r>
            <a:r>
              <a:rPr lang="en-US" sz="2400" dirty="0" smtClean="0">
                <a:latin typeface="Courier New" pitchFamily="49" charset="0"/>
                <a:ea typeface="Verdana" pitchFamily="34" charset="0"/>
                <a:cs typeface="Courier New" pitchFamily="49" charset="0"/>
              </a:rPr>
              <a:t> </a:t>
            </a:r>
            <a:r>
              <a:rPr lang="en-US" sz="2400" dirty="0" err="1" smtClean="0">
                <a:solidFill>
                  <a:srgbClr val="FF0000"/>
                </a:solidFill>
                <a:latin typeface="Courier New" pitchFamily="49" charset="0"/>
                <a:ea typeface="Verdana" pitchFamily="34" charset="0"/>
                <a:cs typeface="Courier New" pitchFamily="49" charset="0"/>
              </a:rPr>
              <a:t>u_name</a:t>
            </a:r>
            <a:r>
              <a:rPr lang="en-US" sz="2400" dirty="0" smtClean="0">
                <a:solidFill>
                  <a:srgbClr val="FF0000"/>
                </a:solidFill>
                <a:latin typeface="Courier New" pitchFamily="49" charset="0"/>
                <a:ea typeface="Verdana" pitchFamily="34" charset="0"/>
                <a:cs typeface="Courier New" pitchFamily="49" charset="0"/>
              </a:rPr>
              <a:t> </a:t>
            </a:r>
            <a:r>
              <a:rPr lang="en-US" sz="2400" dirty="0" smtClean="0">
                <a:solidFill>
                  <a:schemeClr val="bg1"/>
                </a:solidFill>
                <a:latin typeface="Courier New" pitchFamily="49" charset="0"/>
                <a:ea typeface="Verdana" pitchFamily="34" charset="0"/>
                <a:cs typeface="Courier New" pitchFamily="49" charset="0"/>
              </a:rPr>
              <a:t>+ “ ’ ”;</a:t>
            </a:r>
          </a:p>
          <a:p>
            <a:pPr marL="0" indent="0">
              <a:buNone/>
            </a:pPr>
            <a:r>
              <a:rPr lang="en-US" sz="2400" dirty="0" smtClean="0">
                <a:solidFill>
                  <a:schemeClr val="bg1"/>
                </a:solidFill>
                <a:latin typeface="Courier New" pitchFamily="49" charset="0"/>
                <a:ea typeface="Verdana" pitchFamily="34" charset="0"/>
                <a:cs typeface="Courier New" pitchFamily="49" charset="0"/>
              </a:rPr>
              <a:t>	</a:t>
            </a:r>
            <a:r>
              <a:rPr lang="en-US" sz="2400" dirty="0" err="1" smtClean="0">
                <a:solidFill>
                  <a:schemeClr val="bg1"/>
                </a:solidFill>
                <a:latin typeface="Courier New" pitchFamily="49" charset="0"/>
                <a:ea typeface="Verdana" pitchFamily="34" charset="0"/>
                <a:cs typeface="Courier New" pitchFamily="49" charset="0"/>
              </a:rPr>
              <a:t>doQuery</a:t>
            </a:r>
            <a:r>
              <a:rPr lang="en-US" sz="2400" dirty="0" smtClean="0">
                <a:solidFill>
                  <a:schemeClr val="bg1"/>
                </a:solidFill>
                <a:latin typeface="Courier New" pitchFamily="49" charset="0"/>
                <a:ea typeface="Verdana" pitchFamily="34" charset="0"/>
                <a:cs typeface="Courier New" pitchFamily="49" charset="0"/>
              </a:rPr>
              <a:t>(</a:t>
            </a:r>
            <a:r>
              <a:rPr lang="en-US" sz="2400" dirty="0" err="1" smtClean="0">
                <a:solidFill>
                  <a:schemeClr val="bg1"/>
                </a:solidFill>
                <a:latin typeface="Courier New" pitchFamily="49" charset="0"/>
                <a:ea typeface="Verdana" pitchFamily="34" charset="0"/>
                <a:cs typeface="Courier New" pitchFamily="49" charset="0"/>
              </a:rPr>
              <a:t>sql</a:t>
            </a:r>
            <a:r>
              <a:rPr lang="en-US" sz="2400" dirty="0" smtClean="0">
                <a:solidFill>
                  <a:schemeClr val="bg1"/>
                </a:solidFill>
                <a:latin typeface="Courier New" pitchFamily="49" charset="0"/>
                <a:ea typeface="Verdana" pitchFamily="34" charset="0"/>
                <a:cs typeface="Courier New" pitchFamily="49" charset="0"/>
              </a:rPr>
              <a:t>);</a:t>
            </a:r>
          </a:p>
          <a:p>
            <a:pPr marL="0" indent="0">
              <a:buNone/>
            </a:pPr>
            <a:r>
              <a:rPr lang="en-US" sz="2400" dirty="0" smtClean="0">
                <a:solidFill>
                  <a:schemeClr val="bg1"/>
                </a:solidFill>
                <a:latin typeface="Courier New" pitchFamily="49" charset="0"/>
                <a:ea typeface="Verdana" pitchFamily="34" charset="0"/>
                <a:cs typeface="Courier New" pitchFamily="49" charset="0"/>
              </a:rPr>
              <a:t>}</a:t>
            </a:r>
          </a:p>
          <a:p>
            <a:pPr marL="0" indent="0">
              <a:buNone/>
            </a:pPr>
            <a:endParaRPr lang="uk-UA" sz="2000" dirty="0">
              <a:latin typeface="Verdana" pitchFamily="34" charset="0"/>
              <a:ea typeface="Verdana" pitchFamily="34" charset="0"/>
              <a:cs typeface="Verdana" pitchFamily="34" charset="0"/>
            </a:endParaRPr>
          </a:p>
        </p:txBody>
      </p:sp>
      <p:sp>
        <p:nvSpPr>
          <p:cNvPr id="2" name="TextBox 1"/>
          <p:cNvSpPr txBox="1"/>
          <p:nvPr/>
        </p:nvSpPr>
        <p:spPr>
          <a:xfrm>
            <a:off x="256332" y="4632236"/>
            <a:ext cx="8337028" cy="400110"/>
          </a:xfrm>
          <a:prstGeom prst="rect">
            <a:avLst/>
          </a:prstGeom>
          <a:noFill/>
        </p:spPr>
        <p:txBody>
          <a:bodyPr wrap="square" rtlCol="0">
            <a:spAutoFit/>
          </a:bodyPr>
          <a:lstStyle/>
          <a:p>
            <a:r>
              <a:rPr lang="en-US" sz="2000" dirty="0" smtClean="0">
                <a:solidFill>
                  <a:schemeClr val="bg1"/>
                </a:solidFill>
                <a:latin typeface="Courier New" pitchFamily="49" charset="0"/>
                <a:ea typeface="Verdana" pitchFamily="34" charset="0"/>
                <a:cs typeface="Courier New" pitchFamily="49" charset="0"/>
              </a:rPr>
              <a:t>1) select </a:t>
            </a:r>
            <a:r>
              <a:rPr lang="en-US" sz="2000" dirty="0">
                <a:solidFill>
                  <a:schemeClr val="bg1"/>
                </a:solidFill>
                <a:latin typeface="Courier New" pitchFamily="49" charset="0"/>
                <a:ea typeface="Verdana" pitchFamily="34" charset="0"/>
                <a:cs typeface="Courier New" pitchFamily="49" charset="0"/>
              </a:rPr>
              <a:t>* from users where name = </a:t>
            </a:r>
            <a:r>
              <a:rPr lang="en-US" sz="2000" dirty="0" smtClean="0">
                <a:solidFill>
                  <a:schemeClr val="bg1"/>
                </a:solidFill>
                <a:latin typeface="Courier New" pitchFamily="49" charset="0"/>
                <a:ea typeface="Verdana" pitchFamily="34" charset="0"/>
                <a:cs typeface="Courier New" pitchFamily="49" charset="0"/>
              </a:rPr>
              <a:t>‘</a:t>
            </a:r>
            <a:r>
              <a:rPr lang="en-US" sz="2000" dirty="0" smtClean="0">
                <a:solidFill>
                  <a:srgbClr val="92D050"/>
                </a:solidFill>
                <a:latin typeface="Courier New" pitchFamily="49" charset="0"/>
                <a:ea typeface="Verdana" pitchFamily="34" charset="0"/>
                <a:cs typeface="Courier New" pitchFamily="49" charset="0"/>
              </a:rPr>
              <a:t>Jerry</a:t>
            </a:r>
            <a:r>
              <a:rPr lang="en-US" sz="2000" dirty="0" smtClean="0">
                <a:solidFill>
                  <a:schemeClr val="bg1"/>
                </a:solidFill>
                <a:latin typeface="Courier New" pitchFamily="49" charset="0"/>
                <a:ea typeface="Verdana" pitchFamily="34" charset="0"/>
                <a:cs typeface="Courier New" pitchFamily="49" charset="0"/>
              </a:rPr>
              <a:t>’</a:t>
            </a:r>
            <a:endParaRPr lang="uk-UA" sz="2000" dirty="0">
              <a:solidFill>
                <a:schemeClr val="bg1"/>
              </a:solidFill>
              <a:latin typeface="Courier New" pitchFamily="49" charset="0"/>
              <a:ea typeface="Verdana" pitchFamily="34" charset="0"/>
              <a:cs typeface="Courier New" pitchFamily="49" charset="0"/>
            </a:endParaRPr>
          </a:p>
        </p:txBody>
      </p:sp>
      <p:sp>
        <p:nvSpPr>
          <p:cNvPr id="5" name="TextBox 4"/>
          <p:cNvSpPr txBox="1"/>
          <p:nvPr/>
        </p:nvSpPr>
        <p:spPr>
          <a:xfrm>
            <a:off x="247526" y="5373216"/>
            <a:ext cx="8876580" cy="400110"/>
          </a:xfrm>
          <a:prstGeom prst="rect">
            <a:avLst/>
          </a:prstGeom>
          <a:noFill/>
        </p:spPr>
        <p:txBody>
          <a:bodyPr wrap="square" rtlCol="0">
            <a:spAutoFit/>
          </a:bodyPr>
          <a:lstStyle/>
          <a:p>
            <a:r>
              <a:rPr lang="en-US" sz="2000" dirty="0" smtClean="0">
                <a:solidFill>
                  <a:schemeClr val="bg1"/>
                </a:solidFill>
                <a:latin typeface="Courier New" pitchFamily="49" charset="0"/>
                <a:ea typeface="Verdana" pitchFamily="34" charset="0"/>
                <a:cs typeface="Courier New" pitchFamily="49" charset="0"/>
              </a:rPr>
              <a:t>2) select </a:t>
            </a:r>
            <a:r>
              <a:rPr lang="en-US" sz="2000" dirty="0">
                <a:solidFill>
                  <a:schemeClr val="bg1"/>
                </a:solidFill>
                <a:latin typeface="Courier New" pitchFamily="49" charset="0"/>
                <a:ea typeface="Verdana" pitchFamily="34" charset="0"/>
                <a:cs typeface="Courier New" pitchFamily="49" charset="0"/>
              </a:rPr>
              <a:t>* from users where name = </a:t>
            </a:r>
            <a:r>
              <a:rPr lang="en-US" sz="2000" dirty="0" smtClean="0">
                <a:solidFill>
                  <a:schemeClr val="bg1"/>
                </a:solidFill>
                <a:latin typeface="Courier New" pitchFamily="49" charset="0"/>
                <a:ea typeface="Verdana" pitchFamily="34" charset="0"/>
                <a:cs typeface="Courier New" pitchFamily="49" charset="0"/>
              </a:rPr>
              <a:t>‘</a:t>
            </a:r>
            <a:r>
              <a:rPr lang="en-US" sz="2000" dirty="0" smtClean="0">
                <a:solidFill>
                  <a:srgbClr val="92D050"/>
                </a:solidFill>
                <a:latin typeface="Courier New" pitchFamily="49" charset="0"/>
                <a:ea typeface="Verdana" pitchFamily="34" charset="0"/>
                <a:cs typeface="Courier New" pitchFamily="49" charset="0"/>
              </a:rPr>
              <a:t>Jerry</a:t>
            </a:r>
            <a:r>
              <a:rPr lang="en-US" sz="2000" dirty="0" smtClean="0">
                <a:solidFill>
                  <a:srgbClr val="FF0000"/>
                </a:solidFill>
                <a:latin typeface="Courier New" pitchFamily="49" charset="0"/>
                <a:ea typeface="Verdana" pitchFamily="34" charset="0"/>
                <a:cs typeface="Courier New" pitchFamily="49" charset="0"/>
              </a:rPr>
              <a:t>’ or ‘1’ =‘1</a:t>
            </a:r>
            <a:r>
              <a:rPr lang="en-US" sz="2000" dirty="0" smtClean="0">
                <a:solidFill>
                  <a:schemeClr val="bg1"/>
                </a:solidFill>
                <a:latin typeface="Courier New" pitchFamily="49" charset="0"/>
                <a:ea typeface="Verdana" pitchFamily="34" charset="0"/>
                <a:cs typeface="Courier New" pitchFamily="49" charset="0"/>
              </a:rPr>
              <a:t>’ </a:t>
            </a:r>
            <a:endParaRPr lang="uk-UA" sz="2000" dirty="0">
              <a:solidFill>
                <a:schemeClr val="bg1"/>
              </a:solidFill>
              <a:latin typeface="Courier New" pitchFamily="49" charset="0"/>
              <a:ea typeface="Verdana" pitchFamily="34" charset="0"/>
              <a:cs typeface="Courier New" pitchFamily="49" charset="0"/>
            </a:endParaRPr>
          </a:p>
        </p:txBody>
      </p:sp>
      <p:sp>
        <p:nvSpPr>
          <p:cNvPr id="6" name="TextBox 5"/>
          <p:cNvSpPr txBox="1"/>
          <p:nvPr/>
        </p:nvSpPr>
        <p:spPr>
          <a:xfrm>
            <a:off x="0" y="260648"/>
            <a:ext cx="3131840"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Example</a:t>
            </a:r>
          </a:p>
        </p:txBody>
      </p:sp>
    </p:spTree>
    <p:extLst>
      <p:ext uri="{BB962C8B-B14F-4D97-AF65-F5344CB8AC3E}">
        <p14:creationId xmlns:p14="http://schemas.microsoft.com/office/powerpoint/2010/main" val="18281025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99hdwallpaper.com/army/wallpapers/army-soldier-wallpap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2" y="-27384"/>
            <a:ext cx="9180512" cy="68853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260648"/>
            <a:ext cx="3635896"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Let’s Do It!</a:t>
            </a:r>
            <a:endParaRPr lang="en-US" sz="4400" dirty="0">
              <a:solidFill>
                <a:schemeClr val="bg1"/>
              </a:solidFill>
              <a:latin typeface="Segoe UI Light" panose="020B0502040204020203" pitchFamily="34" charset="0"/>
            </a:endParaRPr>
          </a:p>
        </p:txBody>
      </p:sp>
      <p:sp>
        <p:nvSpPr>
          <p:cNvPr id="5" name="TextBox 4"/>
          <p:cNvSpPr txBox="1"/>
          <p:nvPr/>
        </p:nvSpPr>
        <p:spPr>
          <a:xfrm>
            <a:off x="25218" y="5805264"/>
            <a:ext cx="4402765" cy="646331"/>
          </a:xfrm>
          <a:prstGeom prst="rect">
            <a:avLst/>
          </a:prstGeom>
          <a:solidFill>
            <a:schemeClr val="tx1">
              <a:alpha val="85000"/>
            </a:schemeClr>
          </a:solidFill>
        </p:spPr>
        <p:txBody>
          <a:bodyPr wrap="square" rtlCol="0">
            <a:spAutoFit/>
          </a:bodyPr>
          <a:lstStyle/>
          <a:p>
            <a:r>
              <a:rPr lang="en-US" sz="3600" dirty="0" smtClean="0">
                <a:solidFill>
                  <a:srgbClr val="2AA636"/>
                </a:solidFill>
                <a:latin typeface="Segoe UI Light" panose="020B0502040204020203" pitchFamily="34" charset="0"/>
              </a:rPr>
              <a:t>Time for Demo</a:t>
            </a:r>
            <a:endParaRPr lang="en-US" sz="3600" dirty="0">
              <a:solidFill>
                <a:srgbClr val="2AA636"/>
              </a:solidFill>
              <a:latin typeface="Segoe UI Light" panose="020B0502040204020203" pitchFamily="34" charset="0"/>
            </a:endParaRPr>
          </a:p>
        </p:txBody>
      </p:sp>
    </p:spTree>
    <p:extLst>
      <p:ext uri="{BB962C8B-B14F-4D97-AF65-F5344CB8AC3E}">
        <p14:creationId xmlns:p14="http://schemas.microsoft.com/office/powerpoint/2010/main" val="34474690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3" name="Content Placeholder 2"/>
          <p:cNvSpPr>
            <a:spLocks noGrp="1"/>
          </p:cNvSpPr>
          <p:nvPr>
            <p:ph idx="1"/>
          </p:nvPr>
        </p:nvSpPr>
        <p:spPr>
          <a:xfrm>
            <a:off x="251520" y="1988841"/>
            <a:ext cx="8892480" cy="4320480"/>
          </a:xfrm>
        </p:spPr>
        <p:txBody>
          <a:bodyPr>
            <a:normAutofit fontScale="92500" lnSpcReduction="10000"/>
          </a:bodyPr>
          <a:lstStyle/>
          <a:p>
            <a:pPr marL="0" indent="0">
              <a:buNone/>
            </a:pPr>
            <a:r>
              <a:rPr lang="en-US" dirty="0" smtClean="0">
                <a:solidFill>
                  <a:schemeClr val="bg1"/>
                </a:solidFill>
                <a:latin typeface="Courier New" panose="02070309020205020404" pitchFamily="49" charset="0"/>
                <a:cs typeface="Courier New" panose="02070309020205020404" pitchFamily="49" charset="0"/>
              </a:rPr>
              <a:t>1) http</a:t>
            </a:r>
            <a:r>
              <a:rPr lang="en-US" dirty="0">
                <a:solidFill>
                  <a:schemeClr val="bg1"/>
                </a:solidFill>
                <a:latin typeface="Courier New" panose="02070309020205020404" pitchFamily="49" charset="0"/>
                <a:cs typeface="Courier New" panose="02070309020205020404" pitchFamily="49" charset="0"/>
              </a:rPr>
              <a:t>://newspaper.com/items.php?id=</a:t>
            </a:r>
            <a:r>
              <a:rPr lang="en-US" dirty="0">
                <a:solidFill>
                  <a:srgbClr val="FF0000"/>
                </a:solidFill>
                <a:latin typeface="Courier New" panose="02070309020205020404" pitchFamily="49" charset="0"/>
                <a:cs typeface="Courier New" panose="02070309020205020404" pitchFamily="49" charset="0"/>
              </a:rPr>
              <a:t>2 and </a:t>
            </a:r>
            <a:r>
              <a:rPr lang="en-US" dirty="0" smtClean="0">
                <a:solidFill>
                  <a:srgbClr val="FF0000"/>
                </a:solidFill>
                <a:latin typeface="Courier New" panose="02070309020205020404" pitchFamily="49" charset="0"/>
                <a:cs typeface="Courier New" panose="02070309020205020404" pitchFamily="49" charset="0"/>
              </a:rPr>
              <a:t>1=2</a:t>
            </a:r>
          </a:p>
          <a:p>
            <a:endParaRPr lang="en-US" dirty="0">
              <a:solidFill>
                <a:schemeClr val="bg1"/>
              </a:solidFill>
              <a:latin typeface="Courier New" panose="02070309020205020404" pitchFamily="49" charset="0"/>
              <a:cs typeface="Courier New" panose="02070309020205020404" pitchFamily="49" charset="0"/>
            </a:endParaRPr>
          </a:p>
          <a:p>
            <a:pPr marL="0" indent="0">
              <a:buNone/>
            </a:pPr>
            <a:r>
              <a:rPr lang="en-US" dirty="0">
                <a:solidFill>
                  <a:schemeClr val="bg1"/>
                </a:solidFill>
                <a:latin typeface="Courier New" panose="02070309020205020404" pitchFamily="49" charset="0"/>
                <a:cs typeface="Courier New" panose="02070309020205020404" pitchFamily="49" charset="0"/>
              </a:rPr>
              <a:t>SELECT title, description, body FROM items WHERE ID = </a:t>
            </a:r>
            <a:r>
              <a:rPr lang="en-US" dirty="0">
                <a:solidFill>
                  <a:srgbClr val="FF0000"/>
                </a:solidFill>
                <a:latin typeface="Courier New" panose="02070309020205020404" pitchFamily="49" charset="0"/>
                <a:cs typeface="Courier New" panose="02070309020205020404" pitchFamily="49" charset="0"/>
              </a:rPr>
              <a:t>2 and </a:t>
            </a:r>
            <a:r>
              <a:rPr lang="en-US" dirty="0" smtClean="0">
                <a:solidFill>
                  <a:srgbClr val="FF0000"/>
                </a:solidFill>
                <a:latin typeface="Courier New" panose="02070309020205020404" pitchFamily="49" charset="0"/>
                <a:cs typeface="Courier New" panose="02070309020205020404" pitchFamily="49" charset="0"/>
              </a:rPr>
              <a:t>1=2</a:t>
            </a:r>
          </a:p>
          <a:p>
            <a:pPr marL="0" indent="0">
              <a:buNone/>
            </a:pPr>
            <a:endParaRPr lang="en-US" dirty="0" smtClean="0">
              <a:solidFill>
                <a:schemeClr val="bg1"/>
              </a:solidFill>
              <a:latin typeface="Courier New" panose="02070309020205020404" pitchFamily="49" charset="0"/>
              <a:cs typeface="Courier New" panose="02070309020205020404" pitchFamily="49" charset="0"/>
            </a:endParaRPr>
          </a:p>
          <a:p>
            <a:pPr marL="0" indent="0">
              <a:buNone/>
            </a:pPr>
            <a:endParaRPr lang="en-US" dirty="0">
              <a:solidFill>
                <a:schemeClr val="bg1"/>
              </a:solidFill>
              <a:latin typeface="Courier New" panose="02070309020205020404" pitchFamily="49" charset="0"/>
              <a:cs typeface="Courier New" panose="02070309020205020404" pitchFamily="49" charset="0"/>
            </a:endParaRPr>
          </a:p>
          <a:p>
            <a:pPr marL="0" indent="0">
              <a:buNone/>
            </a:pPr>
            <a:r>
              <a:rPr lang="en-US" dirty="0" smtClean="0">
                <a:solidFill>
                  <a:schemeClr val="bg1"/>
                </a:solidFill>
                <a:latin typeface="Courier New" panose="02070309020205020404" pitchFamily="49" charset="0"/>
                <a:cs typeface="Courier New" panose="02070309020205020404" pitchFamily="49" charset="0"/>
              </a:rPr>
              <a:t>2) http</a:t>
            </a:r>
            <a:r>
              <a:rPr lang="en-US" dirty="0">
                <a:solidFill>
                  <a:schemeClr val="bg1"/>
                </a:solidFill>
                <a:latin typeface="Courier New" panose="02070309020205020404" pitchFamily="49" charset="0"/>
                <a:cs typeface="Courier New" panose="02070309020205020404" pitchFamily="49" charset="0"/>
              </a:rPr>
              <a:t>://newspaper.com/items.php?id=</a:t>
            </a:r>
            <a:r>
              <a:rPr lang="en-US" dirty="0">
                <a:solidFill>
                  <a:srgbClr val="FF0000"/>
                </a:solidFill>
                <a:latin typeface="Courier New" panose="02070309020205020404" pitchFamily="49" charset="0"/>
                <a:cs typeface="Courier New" panose="02070309020205020404" pitchFamily="49" charset="0"/>
              </a:rPr>
              <a:t>2 and 1=1</a:t>
            </a:r>
            <a:endParaRPr lang="uk-UA" dirty="0">
              <a:solidFill>
                <a:srgbClr val="FF0000"/>
              </a:solidFill>
              <a:latin typeface="Courier New" panose="02070309020205020404" pitchFamily="49" charset="0"/>
              <a:cs typeface="Courier New" panose="02070309020205020404" pitchFamily="49" charset="0"/>
            </a:endParaRPr>
          </a:p>
        </p:txBody>
      </p:sp>
      <p:sp>
        <p:nvSpPr>
          <p:cNvPr id="5" name="TextBox 4"/>
          <p:cNvSpPr txBox="1"/>
          <p:nvPr/>
        </p:nvSpPr>
        <p:spPr>
          <a:xfrm>
            <a:off x="0" y="260648"/>
            <a:ext cx="7020272"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Example Blind  SQL-injection</a:t>
            </a:r>
          </a:p>
        </p:txBody>
      </p:sp>
    </p:spTree>
    <p:extLst>
      <p:ext uri="{BB962C8B-B14F-4D97-AF65-F5344CB8AC3E}">
        <p14:creationId xmlns:p14="http://schemas.microsoft.com/office/powerpoint/2010/main" val="4057371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a/af/Flickr_-_The_U.S._Army_-_Searching_for_opposing_force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1278"/>
          <a:stretch/>
        </p:blipFill>
        <p:spPr bwMode="auto">
          <a:xfrm>
            <a:off x="1" y="0"/>
            <a:ext cx="914400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60648"/>
            <a:ext cx="9252520" cy="1143000"/>
          </a:xfrm>
        </p:spPr>
        <p:txBody>
          <a:bodyPr>
            <a:noAutofit/>
          </a:bodyPr>
          <a:lstStyle/>
          <a:p>
            <a:pPr algn="l"/>
            <a:r>
              <a:rPr lang="en-US" sz="7200" dirty="0" smtClean="0">
                <a:solidFill>
                  <a:schemeClr val="tx1">
                    <a:lumMod val="95000"/>
                    <a:lumOff val="5000"/>
                  </a:schemeClr>
                </a:solidFill>
                <a:latin typeface="Segoe UI Light" panose="020B0502040204020203" pitchFamily="34" charset="0"/>
              </a:rPr>
              <a:t>Detection</a:t>
            </a:r>
            <a:endParaRPr lang="uk-UA" sz="7200" dirty="0">
              <a:solidFill>
                <a:schemeClr val="tx1">
                  <a:lumMod val="95000"/>
                  <a:lumOff val="5000"/>
                </a:schemeClr>
              </a:solidFill>
              <a:latin typeface="Segoe UI Light" panose="020B0502040204020203" pitchFamily="34" charset="0"/>
            </a:endParaRPr>
          </a:p>
        </p:txBody>
      </p:sp>
    </p:spTree>
    <p:extLst>
      <p:ext uri="{BB962C8B-B14F-4D97-AF65-F5344CB8AC3E}">
        <p14:creationId xmlns:p14="http://schemas.microsoft.com/office/powerpoint/2010/main" val="354341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descr="D:\Files\Pictures For Presentations\hole_in_the_fence_2048x1378.jpg"/>
          <p:cNvPicPr>
            <a:picLocks noChangeAspect="1" noChangeArrowheads="1"/>
          </p:cNvPicPr>
          <p:nvPr/>
        </p:nvPicPr>
        <p:blipFill rotWithShape="1">
          <a:blip r:embed="rId3">
            <a:extLst>
              <a:ext uri="{28A0092B-C50C-407E-A947-70E740481C1C}">
                <a14:useLocalDpi xmlns:a14="http://schemas.microsoft.com/office/drawing/2010/main" val="0"/>
              </a:ext>
            </a:extLst>
          </a:blip>
          <a:srcRect t="15866" r="24521"/>
          <a:stretch/>
        </p:blipFill>
        <p:spPr bwMode="auto">
          <a:xfrm flipH="1">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6660232"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Discovery of Vulnerabilities</a:t>
            </a:r>
          </a:p>
        </p:txBody>
      </p:sp>
      <p:sp>
        <p:nvSpPr>
          <p:cNvPr id="2" name="TextBox 1"/>
          <p:cNvSpPr txBox="1"/>
          <p:nvPr/>
        </p:nvSpPr>
        <p:spPr>
          <a:xfrm>
            <a:off x="-10171" y="1988840"/>
            <a:ext cx="5724128" cy="707886"/>
          </a:xfrm>
          <a:prstGeom prst="rect">
            <a:avLst/>
          </a:prstGeom>
          <a:solidFill>
            <a:schemeClr val="tx1">
              <a:lumMod val="95000"/>
              <a:lumOff val="5000"/>
              <a:alpha val="76000"/>
            </a:schemeClr>
          </a:solidFill>
        </p:spPr>
        <p:txBody>
          <a:bodyPr wrap="square" rtlCol="0" anchor="ctr">
            <a:spAutoFit/>
          </a:bodyPr>
          <a:lstStyle/>
          <a:p>
            <a:pPr lvl="0">
              <a:spcBef>
                <a:spcPct val="20000"/>
              </a:spcBef>
            </a:pPr>
            <a:r>
              <a:rPr lang="en-US" sz="4000" dirty="0">
                <a:solidFill>
                  <a:schemeClr val="bg1"/>
                </a:solidFill>
                <a:latin typeface="Segoe UI Light" panose="020B0502040204020203" pitchFamily="34" charset="0"/>
              </a:rPr>
              <a:t>Fields in web </a:t>
            </a:r>
            <a:r>
              <a:rPr lang="en-US" sz="4000" dirty="0" smtClean="0">
                <a:solidFill>
                  <a:schemeClr val="bg1"/>
                </a:solidFill>
                <a:latin typeface="Segoe UI Light" panose="020B0502040204020203" pitchFamily="34" charset="0"/>
              </a:rPr>
              <a:t>form</a:t>
            </a:r>
            <a:endParaRPr lang="uk-UA" sz="4000" dirty="0">
              <a:solidFill>
                <a:schemeClr val="bg1"/>
              </a:solidFill>
              <a:latin typeface="Segoe UI Light" panose="020B0502040204020203" pitchFamily="34" charset="0"/>
            </a:endParaRPr>
          </a:p>
        </p:txBody>
      </p:sp>
      <p:sp>
        <p:nvSpPr>
          <p:cNvPr id="10" name="TextBox 9"/>
          <p:cNvSpPr txBox="1"/>
          <p:nvPr/>
        </p:nvSpPr>
        <p:spPr>
          <a:xfrm>
            <a:off x="-10171" y="3096017"/>
            <a:ext cx="5724129" cy="1323439"/>
          </a:xfrm>
          <a:prstGeom prst="rect">
            <a:avLst/>
          </a:prstGeom>
          <a:solidFill>
            <a:schemeClr val="tx1">
              <a:lumMod val="95000"/>
              <a:lumOff val="5000"/>
              <a:alpha val="76000"/>
            </a:schemeClr>
          </a:solidFill>
        </p:spPr>
        <p:txBody>
          <a:bodyPr wrap="square" rtlCol="0" anchor="ctr">
            <a:spAutoFit/>
          </a:bodyPr>
          <a:lstStyle/>
          <a:p>
            <a:pPr lvl="0">
              <a:spcBef>
                <a:spcPct val="20000"/>
              </a:spcBef>
            </a:pPr>
            <a:r>
              <a:rPr lang="en-US" sz="4000" dirty="0">
                <a:solidFill>
                  <a:schemeClr val="bg1"/>
                </a:solidFill>
                <a:latin typeface="Segoe UI Light" panose="020B0502040204020203" pitchFamily="34" charset="0"/>
              </a:rPr>
              <a:t>Script parameters in URL query strings</a:t>
            </a:r>
          </a:p>
        </p:txBody>
      </p:sp>
      <p:sp>
        <p:nvSpPr>
          <p:cNvPr id="11" name="TextBox 10"/>
          <p:cNvSpPr txBox="1"/>
          <p:nvPr/>
        </p:nvSpPr>
        <p:spPr>
          <a:xfrm>
            <a:off x="-10171" y="4818748"/>
            <a:ext cx="5724129" cy="1323439"/>
          </a:xfrm>
          <a:prstGeom prst="rect">
            <a:avLst/>
          </a:prstGeom>
          <a:solidFill>
            <a:schemeClr val="tx1">
              <a:lumMod val="95000"/>
              <a:lumOff val="5000"/>
              <a:alpha val="76000"/>
            </a:schemeClr>
          </a:solidFill>
        </p:spPr>
        <p:txBody>
          <a:bodyPr wrap="square" rtlCol="0" anchor="ctr">
            <a:spAutoFit/>
          </a:bodyPr>
          <a:lstStyle/>
          <a:p>
            <a:pPr lvl="0">
              <a:spcBef>
                <a:spcPct val="20000"/>
              </a:spcBef>
            </a:pPr>
            <a:r>
              <a:rPr lang="en-US" sz="4000" dirty="0">
                <a:solidFill>
                  <a:schemeClr val="bg1"/>
                </a:solidFill>
                <a:latin typeface="Segoe UI Light" panose="020B0502040204020203" pitchFamily="34" charset="0"/>
              </a:rPr>
              <a:t>Values stored in cookies or hidden fields</a:t>
            </a:r>
          </a:p>
        </p:txBody>
      </p:sp>
    </p:spTree>
    <p:extLst>
      <p:ext uri="{BB962C8B-B14F-4D97-AF65-F5344CB8AC3E}">
        <p14:creationId xmlns:p14="http://schemas.microsoft.com/office/powerpoint/2010/main" val="8465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Files\Pictures For Presentations\why.jpg"/>
          <p:cNvPicPr>
            <a:picLocks noChangeAspect="1" noChangeArrowheads="1"/>
          </p:cNvPicPr>
          <p:nvPr/>
        </p:nvPicPr>
        <p:blipFill rotWithShape="1">
          <a:blip r:embed="rId2">
            <a:extLst>
              <a:ext uri="{28A0092B-C50C-407E-A947-70E740481C1C}">
                <a14:useLocalDpi xmlns:a14="http://schemas.microsoft.com/office/drawing/2010/main" val="0"/>
              </a:ext>
            </a:extLst>
          </a:blip>
          <a:srcRect r="3428" b="3009"/>
          <a:stretch/>
        </p:blipFill>
        <p:spPr bwMode="auto">
          <a:xfrm>
            <a:off x="0" y="-29716"/>
            <a:ext cx="9144000" cy="68877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768" y="1115196"/>
            <a:ext cx="4410744" cy="769441"/>
          </a:xfrm>
          <a:prstGeom prst="rect">
            <a:avLst/>
          </a:prstGeom>
          <a:noFill/>
        </p:spPr>
        <p:txBody>
          <a:bodyPr wrap="square" rtlCol="0">
            <a:spAutoFit/>
          </a:bodyPr>
          <a:lstStyle/>
          <a:p>
            <a:r>
              <a:rPr lang="en-US" sz="4400" b="1" dirty="0" smtClean="0">
                <a:solidFill>
                  <a:schemeClr val="bg1"/>
                </a:solidFill>
                <a:latin typeface="Segoe UI Light" panose="020B0502040204020203" pitchFamily="34" charset="0"/>
                <a:cs typeface="Arial" pitchFamily="34" charset="0"/>
              </a:rPr>
              <a:t>Easy to exploit!</a:t>
            </a:r>
            <a:endParaRPr lang="uk-UA" sz="4400" b="1" dirty="0">
              <a:solidFill>
                <a:schemeClr val="bg1"/>
              </a:solidFill>
              <a:latin typeface="Segoe UI Light" panose="020B0502040204020203" pitchFamily="34" charset="0"/>
              <a:cs typeface="Arial" pitchFamily="34" charset="0"/>
            </a:endParaRPr>
          </a:p>
        </p:txBody>
      </p:sp>
      <p:sp>
        <p:nvSpPr>
          <p:cNvPr id="11" name="TextBox 10"/>
          <p:cNvSpPr txBox="1"/>
          <p:nvPr/>
        </p:nvSpPr>
        <p:spPr>
          <a:xfrm>
            <a:off x="16768" y="5935379"/>
            <a:ext cx="9451776" cy="769441"/>
          </a:xfrm>
          <a:prstGeom prst="rect">
            <a:avLst/>
          </a:prstGeom>
          <a:noFill/>
        </p:spPr>
        <p:txBody>
          <a:bodyPr wrap="square" rtlCol="0">
            <a:spAutoFit/>
          </a:bodyPr>
          <a:lstStyle/>
          <a:p>
            <a:pPr algn="ctr"/>
            <a:r>
              <a:rPr lang="en-US" sz="4400" b="1" dirty="0" smtClean="0">
                <a:solidFill>
                  <a:schemeClr val="bg1"/>
                </a:solidFill>
                <a:latin typeface="Segoe UI Light" panose="020B0502040204020203" pitchFamily="34" charset="0"/>
                <a:cs typeface="Arial" pitchFamily="34" charset="0"/>
              </a:rPr>
              <a:t>Common in Web Apps!</a:t>
            </a:r>
            <a:endParaRPr lang="uk-UA" sz="4400" b="1" dirty="0">
              <a:solidFill>
                <a:schemeClr val="bg1"/>
              </a:solidFill>
              <a:latin typeface="Segoe UI Light" panose="020B0502040204020203" pitchFamily="34" charset="0"/>
              <a:cs typeface="Arial" pitchFamily="34" charset="0"/>
            </a:endParaRPr>
          </a:p>
        </p:txBody>
      </p:sp>
      <p:sp>
        <p:nvSpPr>
          <p:cNvPr id="12" name="TextBox 11"/>
          <p:cNvSpPr txBox="1"/>
          <p:nvPr/>
        </p:nvSpPr>
        <p:spPr>
          <a:xfrm>
            <a:off x="5146035" y="1117209"/>
            <a:ext cx="4032448" cy="769441"/>
          </a:xfrm>
          <a:prstGeom prst="rect">
            <a:avLst/>
          </a:prstGeom>
          <a:noFill/>
        </p:spPr>
        <p:txBody>
          <a:bodyPr wrap="square" rtlCol="0">
            <a:spAutoFit/>
          </a:bodyPr>
          <a:lstStyle/>
          <a:p>
            <a:r>
              <a:rPr lang="en-US" sz="4400" b="1" dirty="0" smtClean="0">
                <a:solidFill>
                  <a:schemeClr val="bg1"/>
                </a:solidFill>
                <a:latin typeface="Segoe UI Light" panose="020B0502040204020203" pitchFamily="34" charset="0"/>
                <a:cs typeface="Arial" pitchFamily="34" charset="0"/>
              </a:rPr>
              <a:t>Severe impact!</a:t>
            </a:r>
            <a:endParaRPr lang="uk-UA" sz="4400" b="1" dirty="0">
              <a:solidFill>
                <a:schemeClr val="bg1"/>
              </a:solidFill>
              <a:latin typeface="Segoe UI Light" panose="020B0502040204020203" pitchFamily="34" charset="0"/>
              <a:cs typeface="Arial" pitchFamily="34" charset="0"/>
            </a:endParaRPr>
          </a:p>
        </p:txBody>
      </p:sp>
    </p:spTree>
    <p:extLst>
      <p:ext uri="{BB962C8B-B14F-4D97-AF65-F5344CB8AC3E}">
        <p14:creationId xmlns:p14="http://schemas.microsoft.com/office/powerpoint/2010/main" val="42728239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france-for-visitors.com/images/supersize/906.jp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rcRect l="8567" r="4457"/>
          <a:stretch/>
        </p:blipFill>
        <p:spPr bwMode="auto">
          <a:xfrm>
            <a:off x="0" y="0"/>
            <a:ext cx="9144000" cy="70000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2483768"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Fuzzing</a:t>
            </a:r>
            <a:endParaRPr lang="en-US" sz="4400" dirty="0">
              <a:solidFill>
                <a:schemeClr val="bg1"/>
              </a:solidFill>
              <a:latin typeface="Segoe UI Light" panose="020B0502040204020203" pitchFamily="34" charset="0"/>
            </a:endParaRPr>
          </a:p>
        </p:txBody>
      </p:sp>
      <p:sp>
        <p:nvSpPr>
          <p:cNvPr id="2" name="TextBox 1"/>
          <p:cNvSpPr txBox="1"/>
          <p:nvPr/>
        </p:nvSpPr>
        <p:spPr>
          <a:xfrm>
            <a:off x="-1" y="1844824"/>
            <a:ext cx="5724525" cy="738664"/>
          </a:xfrm>
          <a:prstGeom prst="rect">
            <a:avLst/>
          </a:prstGeom>
          <a:solidFill>
            <a:srgbClr val="000000">
              <a:alpha val="74902"/>
            </a:srgbClr>
          </a:solidFill>
        </p:spPr>
        <p:txBody>
          <a:bodyPr wrap="square" rtlCol="0">
            <a:spAutoFit/>
          </a:bodyPr>
          <a:lstStyle/>
          <a:p>
            <a:pPr marL="0" lvl="1">
              <a:lnSpc>
                <a:spcPct val="150000"/>
              </a:lnSpc>
              <a:spcBef>
                <a:spcPct val="20000"/>
              </a:spcBef>
            </a:pPr>
            <a:r>
              <a:rPr lang="en-US" sz="2800" dirty="0">
                <a:solidFill>
                  <a:schemeClr val="bg1"/>
                </a:solidFill>
                <a:latin typeface="Segoe UI Light" panose="020B0502040204020203" pitchFamily="34" charset="0"/>
              </a:rPr>
              <a:t>Character sequence: </a:t>
            </a:r>
            <a:r>
              <a:rPr lang="en-US" sz="2800" i="1" dirty="0" smtClean="0">
                <a:solidFill>
                  <a:schemeClr val="bg1"/>
                </a:solidFill>
                <a:latin typeface="Segoe UI Light" panose="020B0502040204020203" pitchFamily="34" charset="0"/>
              </a:rPr>
              <a:t>' </a:t>
            </a:r>
            <a:r>
              <a:rPr lang="en-US" sz="2800" i="1" dirty="0">
                <a:solidFill>
                  <a:schemeClr val="bg1"/>
                </a:solidFill>
                <a:latin typeface="Segoe UI Light" panose="020B0502040204020203" pitchFamily="34" charset="0"/>
              </a:rPr>
              <a:t>" ) # || + &gt;</a:t>
            </a:r>
          </a:p>
        </p:txBody>
      </p:sp>
      <p:sp>
        <p:nvSpPr>
          <p:cNvPr id="6" name="TextBox 5"/>
          <p:cNvSpPr txBox="1"/>
          <p:nvPr/>
        </p:nvSpPr>
        <p:spPr>
          <a:xfrm>
            <a:off x="-1" y="4437111"/>
            <a:ext cx="5724525" cy="738664"/>
          </a:xfrm>
          <a:prstGeom prst="rect">
            <a:avLst/>
          </a:prstGeom>
          <a:solidFill>
            <a:srgbClr val="000000">
              <a:alpha val="74902"/>
            </a:srgbClr>
          </a:solidFill>
        </p:spPr>
        <p:txBody>
          <a:bodyPr wrap="square" rtlCol="0">
            <a:spAutoFit/>
          </a:bodyPr>
          <a:lstStyle/>
          <a:p>
            <a:pPr marL="0" lvl="1">
              <a:lnSpc>
                <a:spcPct val="150000"/>
              </a:lnSpc>
              <a:spcBef>
                <a:spcPct val="20000"/>
              </a:spcBef>
            </a:pPr>
            <a:r>
              <a:rPr lang="en-US" sz="2800" dirty="0">
                <a:solidFill>
                  <a:schemeClr val="bg1"/>
                </a:solidFill>
                <a:latin typeface="Segoe UI Light" panose="020B0502040204020203" pitchFamily="34" charset="0"/>
              </a:rPr>
              <a:t>Delay </a:t>
            </a:r>
            <a:r>
              <a:rPr lang="en-US" sz="2800" dirty="0" smtClean="0">
                <a:solidFill>
                  <a:schemeClr val="bg1"/>
                </a:solidFill>
                <a:latin typeface="Segoe UI Light" panose="020B0502040204020203" pitchFamily="34" charset="0"/>
              </a:rPr>
              <a:t>query: </a:t>
            </a:r>
            <a:r>
              <a:rPr lang="en-US" sz="2800" i="1" dirty="0">
                <a:solidFill>
                  <a:schemeClr val="bg1"/>
                </a:solidFill>
                <a:latin typeface="Segoe UI Light" panose="020B0502040204020203" pitchFamily="34" charset="0"/>
              </a:rPr>
              <a:t>' </a:t>
            </a:r>
            <a:r>
              <a:rPr lang="en-US" sz="2800" i="1" dirty="0" err="1">
                <a:solidFill>
                  <a:schemeClr val="bg1"/>
                </a:solidFill>
                <a:latin typeface="Segoe UI Light" panose="020B0502040204020203" pitchFamily="34" charset="0"/>
              </a:rPr>
              <a:t>waitfor</a:t>
            </a:r>
            <a:r>
              <a:rPr lang="en-US" sz="2800" i="1" dirty="0">
                <a:solidFill>
                  <a:schemeClr val="bg1"/>
                </a:solidFill>
                <a:latin typeface="Segoe UI Light" panose="020B0502040204020203" pitchFamily="34" charset="0"/>
              </a:rPr>
              <a:t> delay '0:0:10</a:t>
            </a:r>
            <a:r>
              <a:rPr lang="en-US" sz="2800" i="1" dirty="0" smtClean="0">
                <a:solidFill>
                  <a:schemeClr val="bg1"/>
                </a:solidFill>
                <a:latin typeface="Segoe UI Light" panose="020B0502040204020203" pitchFamily="34" charset="0"/>
              </a:rPr>
              <a:t>'--</a:t>
            </a:r>
            <a:endParaRPr lang="uk-UA" i="1" dirty="0">
              <a:solidFill>
                <a:schemeClr val="bg1"/>
              </a:solidFill>
              <a:latin typeface="Segoe UI Light" panose="020B0502040204020203" pitchFamily="34" charset="0"/>
            </a:endParaRPr>
          </a:p>
        </p:txBody>
      </p:sp>
      <p:sp>
        <p:nvSpPr>
          <p:cNvPr id="7" name="TextBox 6"/>
          <p:cNvSpPr txBox="1"/>
          <p:nvPr/>
        </p:nvSpPr>
        <p:spPr>
          <a:xfrm>
            <a:off x="-1" y="2999840"/>
            <a:ext cx="5724525" cy="954107"/>
          </a:xfrm>
          <a:prstGeom prst="rect">
            <a:avLst/>
          </a:prstGeom>
          <a:solidFill>
            <a:srgbClr val="000000">
              <a:alpha val="74902"/>
            </a:srgbClr>
          </a:solidFill>
        </p:spPr>
        <p:txBody>
          <a:bodyPr wrap="square" rtlCol="0">
            <a:spAutoFit/>
          </a:bodyPr>
          <a:lstStyle/>
          <a:p>
            <a:pPr marL="0" lvl="1">
              <a:spcBef>
                <a:spcPct val="20000"/>
              </a:spcBef>
            </a:pPr>
            <a:r>
              <a:rPr lang="en-US" sz="2800" dirty="0">
                <a:solidFill>
                  <a:schemeClr val="bg1"/>
                </a:solidFill>
                <a:latin typeface="Segoe UI Light" panose="020B0502040204020203" pitchFamily="34" charset="0"/>
              </a:rPr>
              <a:t>SQL reserved words with white space delimiters </a:t>
            </a:r>
            <a:endParaRPr lang="uk-UA"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129576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8720" y="-144463"/>
            <a:ext cx="12497506" cy="7029847"/>
          </a:xfrm>
          <a:prstGeom prst="rect">
            <a:avLst/>
          </a:prstGeom>
        </p:spPr>
      </p:pic>
      <p:sp>
        <p:nvSpPr>
          <p:cNvPr id="3" name="Content Placeholder 2"/>
          <p:cNvSpPr>
            <a:spLocks noGrp="1"/>
          </p:cNvSpPr>
          <p:nvPr>
            <p:ph idx="1"/>
          </p:nvPr>
        </p:nvSpPr>
        <p:spPr>
          <a:xfrm>
            <a:off x="323528" y="1700808"/>
            <a:ext cx="8229600" cy="4525963"/>
          </a:xfrm>
          <a:solidFill>
            <a:srgbClr val="0D0D0D">
              <a:alpha val="61176"/>
            </a:srgbClr>
          </a:solidFill>
        </p:spPr>
        <p:txBody>
          <a:bodyPr>
            <a:normAutofit fontScale="92500" lnSpcReduction="20000"/>
          </a:bodyPr>
          <a:lstStyle/>
          <a:p>
            <a:pPr marL="514350" indent="-514350">
              <a:buFont typeface="+mj-lt"/>
              <a:buAutoNum type="arabicPeriod"/>
            </a:pPr>
            <a:r>
              <a:rPr lang="en-US" dirty="0" err="1" smtClean="0">
                <a:solidFill>
                  <a:schemeClr val="bg1"/>
                </a:solidFill>
                <a:latin typeface="Segoe UI Light" panose="020B0502040204020203" pitchFamily="34" charset="0"/>
              </a:rPr>
              <a:t>sqlmap</a:t>
            </a:r>
            <a:r>
              <a:rPr lang="en-US" dirty="0" smtClean="0">
                <a:solidFill>
                  <a:schemeClr val="bg1"/>
                </a:solidFill>
                <a:latin typeface="Segoe UI Light" panose="020B0502040204020203" pitchFamily="34" charset="0"/>
              </a:rPr>
              <a:t>: </a:t>
            </a:r>
            <a:r>
              <a:rPr lang="en-US" dirty="0">
                <a:solidFill>
                  <a:schemeClr val="bg1"/>
                </a:solidFill>
                <a:latin typeface="Segoe UI Light" panose="020B0502040204020203" pitchFamily="34" charset="0"/>
              </a:rPr>
              <a:t>automatic SQL injection and database takeover tool</a:t>
            </a:r>
          </a:p>
          <a:p>
            <a:pPr marL="514350" indent="-514350">
              <a:buFont typeface="+mj-lt"/>
              <a:buAutoNum type="arabicPeriod"/>
            </a:pPr>
            <a:r>
              <a:rPr lang="en-US" dirty="0">
                <a:solidFill>
                  <a:schemeClr val="bg1"/>
                </a:solidFill>
                <a:latin typeface="Segoe UI Light" panose="020B0502040204020203" pitchFamily="34" charset="0"/>
              </a:rPr>
              <a:t>SQL Inject Me : Add-ons for Firefox</a:t>
            </a:r>
          </a:p>
          <a:p>
            <a:pPr marL="514350" indent="-514350">
              <a:buFont typeface="+mj-lt"/>
              <a:buAutoNum type="arabicPeriod"/>
            </a:pPr>
            <a:r>
              <a:rPr lang="en-US" dirty="0">
                <a:solidFill>
                  <a:schemeClr val="bg1"/>
                </a:solidFill>
                <a:latin typeface="Segoe UI Light" panose="020B0502040204020203" pitchFamily="34" charset="0"/>
              </a:rPr>
              <a:t>Zed Attack Proxy</a:t>
            </a:r>
          </a:p>
          <a:p>
            <a:pPr marL="514350" indent="-514350">
              <a:buFont typeface="+mj-lt"/>
              <a:buAutoNum type="arabicPeriod"/>
            </a:pPr>
            <a:r>
              <a:rPr lang="en-US" dirty="0">
                <a:solidFill>
                  <a:schemeClr val="bg1"/>
                </a:solidFill>
                <a:latin typeface="Segoe UI Light" panose="020B0502040204020203" pitchFamily="34" charset="0"/>
              </a:rPr>
              <a:t>Burp Suite</a:t>
            </a:r>
          </a:p>
          <a:p>
            <a:pPr marL="514350" indent="-514350">
              <a:buFont typeface="+mj-lt"/>
              <a:buAutoNum type="arabicPeriod"/>
            </a:pPr>
            <a:r>
              <a:rPr lang="en-US" dirty="0">
                <a:solidFill>
                  <a:schemeClr val="bg1"/>
                </a:solidFill>
                <a:latin typeface="Segoe UI Light" panose="020B0502040204020203" pitchFamily="34" charset="0"/>
              </a:rPr>
              <a:t>W3AF </a:t>
            </a:r>
          </a:p>
          <a:p>
            <a:pPr marL="514350" indent="-514350">
              <a:buFont typeface="+mj-lt"/>
              <a:buAutoNum type="arabicPeriod"/>
            </a:pPr>
            <a:r>
              <a:rPr lang="en-US" dirty="0">
                <a:solidFill>
                  <a:schemeClr val="bg1"/>
                </a:solidFill>
                <a:latin typeface="Segoe UI Light" panose="020B0502040204020203" pitchFamily="34" charset="0"/>
              </a:rPr>
              <a:t>Wapiti </a:t>
            </a:r>
          </a:p>
          <a:p>
            <a:pPr marL="514350" indent="-514350">
              <a:buFont typeface="+mj-lt"/>
              <a:buAutoNum type="arabicPeriod"/>
            </a:pPr>
            <a:r>
              <a:rPr lang="en-US" dirty="0" err="1">
                <a:solidFill>
                  <a:schemeClr val="bg1"/>
                </a:solidFill>
                <a:latin typeface="Segoe UI Light" panose="020B0502040204020203" pitchFamily="34" charset="0"/>
              </a:rPr>
              <a:t>Havij</a:t>
            </a:r>
            <a:r>
              <a:rPr lang="en-US" dirty="0">
                <a:solidFill>
                  <a:schemeClr val="bg1"/>
                </a:solidFill>
                <a:latin typeface="Segoe UI Light" panose="020B0502040204020203" pitchFamily="34" charset="0"/>
              </a:rPr>
              <a:t> Pro</a:t>
            </a:r>
          </a:p>
          <a:p>
            <a:pPr marL="514350" indent="-514350">
              <a:buFont typeface="+mj-lt"/>
              <a:buAutoNum type="arabicPeriod"/>
            </a:pPr>
            <a:r>
              <a:rPr lang="en-US" dirty="0" err="1">
                <a:solidFill>
                  <a:schemeClr val="bg1"/>
                </a:solidFill>
                <a:latin typeface="Segoe UI Light" panose="020B0502040204020203" pitchFamily="34" charset="0"/>
              </a:rPr>
              <a:t>Nikto</a:t>
            </a:r>
            <a:endParaRPr lang="en-US" dirty="0">
              <a:solidFill>
                <a:schemeClr val="bg1"/>
              </a:solidFill>
              <a:latin typeface="Segoe UI Light" panose="020B0502040204020203" pitchFamily="34" charset="0"/>
            </a:endParaRPr>
          </a:p>
          <a:p>
            <a:pPr marL="514350" indent="-514350">
              <a:buFont typeface="+mj-lt"/>
              <a:buAutoNum type="arabicPeriod"/>
            </a:pPr>
            <a:r>
              <a:rPr lang="en-US" dirty="0" err="1">
                <a:solidFill>
                  <a:schemeClr val="bg1"/>
                </a:solidFill>
                <a:latin typeface="Segoe UI Light" panose="020B0502040204020203" pitchFamily="34" charset="0"/>
              </a:rPr>
              <a:t>IronWASP</a:t>
            </a:r>
            <a:endParaRPr lang="en-US" dirty="0">
              <a:solidFill>
                <a:schemeClr val="bg1"/>
              </a:solidFill>
              <a:latin typeface="Segoe UI Light" panose="020B0502040204020203" pitchFamily="34" charset="0"/>
            </a:endParaRPr>
          </a:p>
          <a:p>
            <a:pPr marL="0" indent="0">
              <a:buNone/>
            </a:pPr>
            <a:endParaRPr lang="uk-UA"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0" y="260648"/>
            <a:ext cx="2483768"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Tools</a:t>
            </a:r>
            <a:endParaRPr lang="en-US" sz="4400" dirty="0">
              <a:solidFill>
                <a:schemeClr val="bg1"/>
              </a:solidFill>
              <a:latin typeface="Segoe UI Light" panose="020B0502040204020203" pitchFamily="34" charset="0"/>
            </a:endParaRPr>
          </a:p>
        </p:txBody>
      </p:sp>
      <p:sp>
        <p:nvSpPr>
          <p:cNvPr id="6" name="AutoShape 6" descr="http://hdwallpapersfactory.com/wallpaper/army_military_helicopters_vehicles_transports_uh-60_black_hawk_desktop_1920x1080_hd-wallpaper-1091973.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uk-UA"/>
          </a:p>
        </p:txBody>
      </p:sp>
    </p:spTree>
    <p:extLst>
      <p:ext uri="{BB962C8B-B14F-4D97-AF65-F5344CB8AC3E}">
        <p14:creationId xmlns:p14="http://schemas.microsoft.com/office/powerpoint/2010/main" val="42856549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uk-UA"/>
          </a:p>
        </p:txBody>
      </p:sp>
      <p:sp>
        <p:nvSpPr>
          <p:cNvPr id="3" name="Content Placeholder 2"/>
          <p:cNvSpPr>
            <a:spLocks noGrp="1"/>
          </p:cNvSpPr>
          <p:nvPr>
            <p:ph idx="1"/>
          </p:nvPr>
        </p:nvSpPr>
        <p:spPr/>
        <p:txBody>
          <a:bodyPr/>
          <a:lstStyle/>
          <a:p>
            <a:endParaRPr lang="uk-UA"/>
          </a:p>
        </p:txBody>
      </p:sp>
      <p:pic>
        <p:nvPicPr>
          <p:cNvPr id="2050" name="Picture 2" descr="http://www.aviationexplorer.com/future_fighters/Collection_of_military_aircraf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624" y="0"/>
            <a:ext cx="11199554"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0" y="260648"/>
            <a:ext cx="3635896"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Blow It Up!</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169853966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D:\Files\Pictures For Presentations\bags-protection-original-4004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888" t="13880" r="20230" b="1918"/>
          <a:stretch/>
        </p:blipFill>
        <p:spPr bwMode="auto">
          <a:xfrm>
            <a:off x="-1" y="-14830"/>
            <a:ext cx="9144001" cy="68728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68560" y="2420888"/>
            <a:ext cx="10726321" cy="1800200"/>
          </a:xfrm>
        </p:spPr>
        <p:txBody>
          <a:bodyPr>
            <a:normAutofit/>
          </a:bodyPr>
          <a:lstStyle/>
          <a:p>
            <a:r>
              <a:rPr lang="en-US" sz="9600" dirty="0" smtClean="0">
                <a:solidFill>
                  <a:schemeClr val="bg1"/>
                </a:solidFill>
                <a:latin typeface="Segoe UI Light" panose="020B0502040204020203" pitchFamily="34" charset="0"/>
              </a:rPr>
              <a:t>Protection</a:t>
            </a:r>
            <a:endParaRPr lang="uk-UA" sz="96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1915044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492896"/>
            <a:ext cx="8229600" cy="1143000"/>
          </a:xfrm>
        </p:spPr>
        <p:txBody>
          <a:bodyPr>
            <a:normAutofit fontScale="90000"/>
          </a:bodyPr>
          <a:lstStyle/>
          <a:p>
            <a:r>
              <a:rPr lang="en-US" dirty="0">
                <a:latin typeface="Segoe UI Light" panose="020B0502040204020203" pitchFamily="34" charset="0"/>
              </a:rPr>
              <a:t>Use of Prepared Statements (Parameterized Queries)</a:t>
            </a:r>
            <a:br>
              <a:rPr lang="en-US" dirty="0">
                <a:latin typeface="Segoe UI Light" panose="020B0502040204020203" pitchFamily="34" charset="0"/>
              </a:rPr>
            </a:br>
            <a:endParaRPr lang="uk-UA" dirty="0"/>
          </a:p>
        </p:txBody>
      </p:sp>
    </p:spTree>
    <p:extLst>
      <p:ext uri="{BB962C8B-B14F-4D97-AF65-F5344CB8AC3E}">
        <p14:creationId xmlns:p14="http://schemas.microsoft.com/office/powerpoint/2010/main" val="1630983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3" name="Content Placeholder 2"/>
          <p:cNvSpPr>
            <a:spLocks noGrp="1"/>
          </p:cNvSpPr>
          <p:nvPr>
            <p:ph idx="1"/>
          </p:nvPr>
        </p:nvSpPr>
        <p:spPr>
          <a:xfrm>
            <a:off x="179512" y="1988840"/>
            <a:ext cx="8784976" cy="3600400"/>
          </a:xfrm>
        </p:spPr>
        <p:txBody>
          <a:bodyPr>
            <a:noAutofit/>
          </a:bodyPr>
          <a:lstStyle/>
          <a:p>
            <a:pPr marL="0" indent="0">
              <a:buNone/>
            </a:pPr>
            <a:r>
              <a:rPr lang="en-US" sz="2800" dirty="0" smtClean="0">
                <a:solidFill>
                  <a:srgbClr val="2AA636"/>
                </a:solidFill>
                <a:latin typeface="Courier New" panose="02070309020205020404" pitchFamily="49" charset="0"/>
                <a:cs typeface="Courier New" panose="02070309020205020404" pitchFamily="49" charset="0"/>
              </a:rPr>
              <a:t>conn </a:t>
            </a:r>
            <a:r>
              <a:rPr lang="en-US" sz="2800" dirty="0">
                <a:solidFill>
                  <a:srgbClr val="2AA636"/>
                </a:solidFill>
                <a:latin typeface="Courier New" panose="02070309020205020404" pitchFamily="49" charset="0"/>
                <a:cs typeface="Courier New" panose="02070309020205020404" pitchFamily="49" charset="0"/>
              </a:rPr>
              <a:t>= </a:t>
            </a:r>
            <a:r>
              <a:rPr lang="en-US" sz="2800" dirty="0" err="1">
                <a:solidFill>
                  <a:srgbClr val="2AA636"/>
                </a:solidFill>
                <a:latin typeface="Courier New" panose="02070309020205020404" pitchFamily="49" charset="0"/>
                <a:cs typeface="Courier New" panose="02070309020205020404" pitchFamily="49" charset="0"/>
              </a:rPr>
              <a:t>pool.getConnection</a:t>
            </a:r>
            <a:r>
              <a:rPr lang="en-US" sz="2800" dirty="0">
                <a:solidFill>
                  <a:srgbClr val="2AA636"/>
                </a:solidFill>
                <a:latin typeface="Courier New" panose="02070309020205020404" pitchFamily="49" charset="0"/>
                <a:cs typeface="Courier New" panose="02070309020205020404" pitchFamily="49" charset="0"/>
              </a:rPr>
              <a:t>( ); </a:t>
            </a:r>
            <a:endParaRPr lang="en-US" sz="2800" dirty="0" smtClean="0">
              <a:solidFill>
                <a:srgbClr val="2AA636"/>
              </a:solidFill>
              <a:latin typeface="Courier New" panose="02070309020205020404" pitchFamily="49" charset="0"/>
              <a:cs typeface="Courier New" panose="02070309020205020404" pitchFamily="49" charset="0"/>
            </a:endParaRPr>
          </a:p>
          <a:p>
            <a:pPr marL="0" indent="0">
              <a:buNone/>
            </a:pPr>
            <a:r>
              <a:rPr lang="en-US" sz="2800" dirty="0" smtClean="0">
                <a:solidFill>
                  <a:srgbClr val="2AA636"/>
                </a:solidFill>
                <a:latin typeface="Courier New" panose="02070309020205020404" pitchFamily="49" charset="0"/>
                <a:cs typeface="Courier New" panose="02070309020205020404" pitchFamily="49" charset="0"/>
              </a:rPr>
              <a:t>String </a:t>
            </a:r>
            <a:r>
              <a:rPr lang="en-US" sz="2800" dirty="0" err="1">
                <a:solidFill>
                  <a:schemeClr val="bg1">
                    <a:lumMod val="95000"/>
                  </a:schemeClr>
                </a:solidFill>
                <a:latin typeface="Courier New" panose="02070309020205020404" pitchFamily="49" charset="0"/>
                <a:cs typeface="Courier New" panose="02070309020205020404" pitchFamily="49" charset="0"/>
              </a:rPr>
              <a:t>sql</a:t>
            </a:r>
            <a:r>
              <a:rPr lang="en-US" sz="2800" dirty="0">
                <a:solidFill>
                  <a:schemeClr val="bg1">
                    <a:lumMod val="95000"/>
                  </a:schemeClr>
                </a:solidFill>
                <a:latin typeface="Courier New" panose="02070309020205020404" pitchFamily="49" charset="0"/>
                <a:cs typeface="Courier New" panose="02070309020205020404" pitchFamily="49" charset="0"/>
              </a:rPr>
              <a:t> </a:t>
            </a:r>
            <a:r>
              <a:rPr lang="en-US" sz="2800" dirty="0">
                <a:solidFill>
                  <a:srgbClr val="2AA636"/>
                </a:solidFill>
                <a:latin typeface="Courier New" panose="02070309020205020404" pitchFamily="49" charset="0"/>
                <a:cs typeface="Courier New" panose="02070309020205020404" pitchFamily="49" charset="0"/>
              </a:rPr>
              <a:t>= </a:t>
            </a:r>
            <a:r>
              <a:rPr lang="en-US" sz="2800" dirty="0" smtClean="0">
                <a:solidFill>
                  <a:srgbClr val="FFC000"/>
                </a:solidFill>
                <a:latin typeface="Courier New" panose="02070309020205020404" pitchFamily="49" charset="0"/>
                <a:cs typeface="Courier New" panose="02070309020205020404" pitchFamily="49" charset="0"/>
              </a:rPr>
              <a:t>"SELECT * FROM users WHERE </a:t>
            </a:r>
            <a:r>
              <a:rPr lang="en-US" sz="2800" dirty="0" err="1" smtClean="0">
                <a:solidFill>
                  <a:srgbClr val="FFC000"/>
                </a:solidFill>
                <a:latin typeface="Courier New" panose="02070309020205020404" pitchFamily="49" charset="0"/>
                <a:cs typeface="Courier New" panose="02070309020205020404" pitchFamily="49" charset="0"/>
              </a:rPr>
              <a:t>userid</a:t>
            </a:r>
            <a:r>
              <a:rPr lang="en-US" sz="2800" dirty="0" smtClean="0">
                <a:solidFill>
                  <a:srgbClr val="FFC000"/>
                </a:solidFill>
                <a:latin typeface="Courier New" panose="02070309020205020404" pitchFamily="49" charset="0"/>
                <a:cs typeface="Courier New" panose="02070309020205020404" pitchFamily="49" charset="0"/>
              </a:rPr>
              <a:t>=</a:t>
            </a:r>
            <a:r>
              <a:rPr lang="en-US" sz="2800" dirty="0" smtClean="0">
                <a:solidFill>
                  <a:srgbClr val="FF0000"/>
                </a:solidFill>
                <a:latin typeface="Courier New" panose="02070309020205020404" pitchFamily="49" charset="0"/>
                <a:cs typeface="Courier New" panose="02070309020205020404" pitchFamily="49" charset="0"/>
              </a:rPr>
              <a:t>'" </a:t>
            </a:r>
            <a:r>
              <a:rPr lang="en-US" sz="2800" dirty="0">
                <a:solidFill>
                  <a:srgbClr val="FF0000"/>
                </a:solidFill>
                <a:latin typeface="Courier New" panose="02070309020205020404" pitchFamily="49" charset="0"/>
                <a:cs typeface="Courier New" panose="02070309020205020404" pitchFamily="49" charset="0"/>
              </a:rPr>
              <a:t>+ </a:t>
            </a:r>
            <a:r>
              <a:rPr lang="en-US" sz="2800" dirty="0" err="1" smtClean="0">
                <a:solidFill>
                  <a:srgbClr val="FF0000"/>
                </a:solidFill>
                <a:latin typeface="Courier New" panose="02070309020205020404" pitchFamily="49" charset="0"/>
                <a:cs typeface="Courier New" panose="02070309020205020404" pitchFamily="49" charset="0"/>
              </a:rPr>
              <a:t>userid</a:t>
            </a:r>
            <a:r>
              <a:rPr lang="en-US" sz="2800" dirty="0" smtClean="0">
                <a:solidFill>
                  <a:srgbClr val="FF0000"/>
                </a:solidFill>
                <a:latin typeface="Courier New" panose="02070309020205020404" pitchFamily="49" charset="0"/>
                <a:cs typeface="Courier New" panose="02070309020205020404" pitchFamily="49" charset="0"/>
              </a:rPr>
              <a:t> </a:t>
            </a:r>
            <a:r>
              <a:rPr lang="en-US" sz="2800" dirty="0">
                <a:solidFill>
                  <a:srgbClr val="FF0000"/>
                </a:solidFill>
                <a:latin typeface="Courier New" panose="02070309020205020404" pitchFamily="49" charset="0"/>
                <a:cs typeface="Courier New" panose="02070309020205020404" pitchFamily="49" charset="0"/>
              </a:rPr>
              <a:t>+"'</a:t>
            </a:r>
            <a:r>
              <a:rPr lang="en-US" sz="2800" dirty="0">
                <a:solidFill>
                  <a:srgbClr val="FFC000"/>
                </a:solidFill>
                <a:latin typeface="Courier New" panose="02070309020205020404" pitchFamily="49" charset="0"/>
                <a:cs typeface="Courier New" panose="02070309020205020404" pitchFamily="49" charset="0"/>
              </a:rPr>
              <a:t> </a:t>
            </a:r>
            <a:r>
              <a:rPr lang="en-US" sz="2800" dirty="0" smtClean="0">
                <a:solidFill>
                  <a:srgbClr val="FFC000"/>
                </a:solidFill>
                <a:latin typeface="Courier New" panose="02070309020205020404" pitchFamily="49" charset="0"/>
                <a:cs typeface="Courier New" panose="02070309020205020404" pitchFamily="49" charset="0"/>
              </a:rPr>
              <a:t>AND password</a:t>
            </a:r>
            <a:r>
              <a:rPr lang="en-US" sz="2800" dirty="0">
                <a:solidFill>
                  <a:srgbClr val="FFC000"/>
                </a:solidFill>
                <a:latin typeface="Courier New" panose="02070309020205020404" pitchFamily="49" charset="0"/>
                <a:cs typeface="Courier New" panose="02070309020205020404" pitchFamily="49" charset="0"/>
              </a:rPr>
              <a:t>=</a:t>
            </a:r>
            <a:r>
              <a:rPr lang="en-US" sz="2800" dirty="0">
                <a:solidFill>
                  <a:srgbClr val="FF0000"/>
                </a:solidFill>
                <a:latin typeface="Courier New" panose="02070309020205020404" pitchFamily="49" charset="0"/>
                <a:cs typeface="Courier New" panose="02070309020205020404" pitchFamily="49" charset="0"/>
              </a:rPr>
              <a:t>'" + password + "'</a:t>
            </a:r>
            <a:r>
              <a:rPr lang="en-US" sz="2800" dirty="0">
                <a:solidFill>
                  <a:srgbClr val="FFC000"/>
                </a:solidFill>
                <a:latin typeface="Courier New" panose="02070309020205020404" pitchFamily="49" charset="0"/>
                <a:cs typeface="Courier New" panose="02070309020205020404" pitchFamily="49" charset="0"/>
              </a:rPr>
              <a:t>"</a:t>
            </a:r>
            <a:r>
              <a:rPr lang="en-US" sz="2800" dirty="0">
                <a:solidFill>
                  <a:srgbClr val="2AA636"/>
                </a:solidFill>
                <a:latin typeface="Courier New" panose="02070309020205020404" pitchFamily="49" charset="0"/>
                <a:cs typeface="Courier New" panose="02070309020205020404" pitchFamily="49" charset="0"/>
              </a:rPr>
              <a:t>; </a:t>
            </a:r>
            <a:endParaRPr lang="en-US" sz="2800" dirty="0" smtClean="0">
              <a:solidFill>
                <a:srgbClr val="2AA636"/>
              </a:solidFill>
              <a:latin typeface="Courier New" panose="02070309020205020404" pitchFamily="49" charset="0"/>
              <a:cs typeface="Courier New" panose="02070309020205020404" pitchFamily="49" charset="0"/>
            </a:endParaRPr>
          </a:p>
          <a:p>
            <a:pPr marL="0" indent="0">
              <a:buNone/>
            </a:pPr>
            <a:r>
              <a:rPr lang="en-US" sz="2800" dirty="0" err="1" smtClean="0">
                <a:solidFill>
                  <a:srgbClr val="2AA636"/>
                </a:solidFill>
                <a:latin typeface="Courier New" panose="02070309020205020404" pitchFamily="49" charset="0"/>
                <a:cs typeface="Courier New" panose="02070309020205020404" pitchFamily="49" charset="0"/>
              </a:rPr>
              <a:t>stmt</a:t>
            </a:r>
            <a:r>
              <a:rPr lang="en-US" sz="2800" dirty="0" smtClean="0">
                <a:solidFill>
                  <a:srgbClr val="2AA636"/>
                </a:solidFill>
                <a:latin typeface="Courier New" panose="02070309020205020404" pitchFamily="49" charset="0"/>
                <a:cs typeface="Courier New" panose="02070309020205020404" pitchFamily="49" charset="0"/>
              </a:rPr>
              <a:t> </a:t>
            </a:r>
            <a:r>
              <a:rPr lang="en-US" sz="2800" dirty="0">
                <a:solidFill>
                  <a:srgbClr val="2AA636"/>
                </a:solidFill>
                <a:latin typeface="Courier New" panose="02070309020205020404" pitchFamily="49" charset="0"/>
                <a:cs typeface="Courier New" panose="02070309020205020404" pitchFamily="49" charset="0"/>
              </a:rPr>
              <a:t>= </a:t>
            </a:r>
            <a:r>
              <a:rPr lang="en-US" sz="2800" dirty="0" err="1">
                <a:solidFill>
                  <a:srgbClr val="2AA636"/>
                </a:solidFill>
                <a:latin typeface="Courier New" panose="02070309020205020404" pitchFamily="49" charset="0"/>
                <a:cs typeface="Courier New" panose="02070309020205020404" pitchFamily="49" charset="0"/>
              </a:rPr>
              <a:t>conn.createStatement</a:t>
            </a:r>
            <a:r>
              <a:rPr lang="en-US" sz="2800" dirty="0">
                <a:solidFill>
                  <a:srgbClr val="2AA636"/>
                </a:solidFill>
                <a:latin typeface="Courier New" panose="02070309020205020404" pitchFamily="49" charset="0"/>
                <a:cs typeface="Courier New" panose="02070309020205020404" pitchFamily="49" charset="0"/>
              </a:rPr>
              <a:t>(); </a:t>
            </a:r>
            <a:endParaRPr lang="en-US" sz="2800" dirty="0" smtClean="0">
              <a:solidFill>
                <a:srgbClr val="2AA636"/>
              </a:solidFill>
              <a:latin typeface="Courier New" panose="02070309020205020404" pitchFamily="49" charset="0"/>
              <a:cs typeface="Courier New" panose="02070309020205020404" pitchFamily="49" charset="0"/>
            </a:endParaRPr>
          </a:p>
          <a:p>
            <a:pPr marL="0" indent="0">
              <a:buNone/>
            </a:pPr>
            <a:r>
              <a:rPr lang="en-US" sz="2800" dirty="0" err="1" smtClean="0">
                <a:solidFill>
                  <a:srgbClr val="2AA636"/>
                </a:solidFill>
                <a:latin typeface="Courier New" panose="02070309020205020404" pitchFamily="49" charset="0"/>
                <a:cs typeface="Courier New" panose="02070309020205020404" pitchFamily="49" charset="0"/>
              </a:rPr>
              <a:t>rs</a:t>
            </a:r>
            <a:r>
              <a:rPr lang="en-US" sz="2800" dirty="0" smtClean="0">
                <a:solidFill>
                  <a:srgbClr val="2AA636"/>
                </a:solidFill>
                <a:latin typeface="Courier New" panose="02070309020205020404" pitchFamily="49" charset="0"/>
                <a:cs typeface="Courier New" panose="02070309020205020404" pitchFamily="49" charset="0"/>
              </a:rPr>
              <a:t> </a:t>
            </a:r>
            <a:r>
              <a:rPr lang="en-US" sz="2800" dirty="0">
                <a:solidFill>
                  <a:srgbClr val="2AA636"/>
                </a:solidFill>
                <a:latin typeface="Courier New" panose="02070309020205020404" pitchFamily="49" charset="0"/>
                <a:cs typeface="Courier New" panose="02070309020205020404" pitchFamily="49" charset="0"/>
              </a:rPr>
              <a:t>= </a:t>
            </a:r>
            <a:r>
              <a:rPr lang="en-US" sz="2800" dirty="0" err="1">
                <a:solidFill>
                  <a:srgbClr val="2AA636"/>
                </a:solidFill>
                <a:latin typeface="Courier New" panose="02070309020205020404" pitchFamily="49" charset="0"/>
                <a:cs typeface="Courier New" panose="02070309020205020404" pitchFamily="49" charset="0"/>
              </a:rPr>
              <a:t>stmt.executeQuery</a:t>
            </a:r>
            <a:r>
              <a:rPr lang="en-US" sz="2800" dirty="0">
                <a:solidFill>
                  <a:srgbClr val="2AA636"/>
                </a:solidFill>
                <a:latin typeface="Courier New" panose="02070309020205020404" pitchFamily="49" charset="0"/>
                <a:cs typeface="Courier New" panose="02070309020205020404" pitchFamily="49" charset="0"/>
              </a:rPr>
              <a:t>(</a:t>
            </a:r>
            <a:r>
              <a:rPr lang="en-US" sz="2800" dirty="0" err="1">
                <a:solidFill>
                  <a:schemeClr val="bg1"/>
                </a:solidFill>
                <a:latin typeface="Courier New" panose="02070309020205020404" pitchFamily="49" charset="0"/>
                <a:cs typeface="Courier New" panose="02070309020205020404" pitchFamily="49" charset="0"/>
              </a:rPr>
              <a:t>sql</a:t>
            </a:r>
            <a:r>
              <a:rPr lang="en-US" sz="2800" dirty="0">
                <a:solidFill>
                  <a:srgbClr val="2AA636"/>
                </a:solidFill>
                <a:latin typeface="Courier New" panose="02070309020205020404" pitchFamily="49" charset="0"/>
                <a:cs typeface="Courier New" panose="02070309020205020404" pitchFamily="49" charset="0"/>
              </a:rPr>
              <a:t>);</a:t>
            </a:r>
            <a:endParaRPr lang="en-US" sz="2800" dirty="0" smtClean="0">
              <a:solidFill>
                <a:srgbClr val="2AA636"/>
              </a:solidFill>
              <a:latin typeface="Courier New" panose="02070309020205020404" pitchFamily="49" charset="0"/>
              <a:cs typeface="Courier New" panose="02070309020205020404" pitchFamily="49" charset="0"/>
            </a:endParaRPr>
          </a:p>
          <a:p>
            <a:pPr marL="0" indent="0">
              <a:buNone/>
            </a:pPr>
            <a:endParaRPr lang="en-US" sz="2800" dirty="0">
              <a:solidFill>
                <a:schemeClr val="bg1"/>
              </a:solidFill>
              <a:latin typeface="Courier New" panose="02070309020205020404" pitchFamily="49" charset="0"/>
              <a:cs typeface="Courier New" panose="02070309020205020404" pitchFamily="49" charset="0"/>
            </a:endParaRPr>
          </a:p>
          <a:p>
            <a:pPr marL="0" indent="0">
              <a:buNone/>
            </a:pPr>
            <a:endParaRPr lang="en-US" sz="2000" spc="-150" dirty="0">
              <a:solidFill>
                <a:schemeClr val="bg1"/>
              </a:solidFill>
              <a:latin typeface="Courier New" pitchFamily="49" charset="0"/>
              <a:cs typeface="Courier New" pitchFamily="49" charset="0"/>
            </a:endParaRPr>
          </a:p>
        </p:txBody>
      </p:sp>
      <p:sp>
        <p:nvSpPr>
          <p:cNvPr id="5" name="TextBox 4"/>
          <p:cNvSpPr txBox="1"/>
          <p:nvPr/>
        </p:nvSpPr>
        <p:spPr>
          <a:xfrm>
            <a:off x="0" y="260648"/>
            <a:ext cx="4571999" cy="769441"/>
          </a:xfrm>
          <a:prstGeom prst="rect">
            <a:avLst/>
          </a:prstGeom>
          <a:solidFill>
            <a:schemeClr val="tx1">
              <a:alpha val="85000"/>
            </a:schemeClr>
          </a:solidFill>
        </p:spPr>
        <p:txBody>
          <a:bodyPr wrap="square" rtlCol="0">
            <a:spAutoFit/>
          </a:bodyPr>
          <a:lstStyle/>
          <a:p>
            <a:r>
              <a:rPr lang="en-US" sz="4400" dirty="0" smtClean="0">
                <a:solidFill>
                  <a:srgbClr val="FF0000"/>
                </a:solidFill>
                <a:latin typeface="Segoe UI Light" panose="020B0502040204020203" pitchFamily="34" charset="0"/>
              </a:rPr>
              <a:t>Unsecure</a:t>
            </a:r>
            <a:r>
              <a:rPr lang="en-US" sz="4400" dirty="0" smtClean="0">
                <a:solidFill>
                  <a:schemeClr val="bg1"/>
                </a:solidFill>
                <a:latin typeface="Segoe UI Light" panose="020B0502040204020203" pitchFamily="34" charset="0"/>
              </a:rPr>
              <a:t> Code </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840499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3" name="Content Placeholder 2"/>
          <p:cNvSpPr>
            <a:spLocks noGrp="1"/>
          </p:cNvSpPr>
          <p:nvPr>
            <p:ph idx="1"/>
          </p:nvPr>
        </p:nvSpPr>
        <p:spPr>
          <a:xfrm>
            <a:off x="179512" y="1772816"/>
            <a:ext cx="8784976" cy="3837418"/>
          </a:xfrm>
        </p:spPr>
        <p:txBody>
          <a:bodyPr>
            <a:noAutofit/>
          </a:bodyPr>
          <a:lstStyle/>
          <a:p>
            <a:pPr marL="0" indent="0">
              <a:buNone/>
            </a:pPr>
            <a:r>
              <a:rPr lang="en-US" sz="2800" dirty="0" err="1" smtClean="0">
                <a:solidFill>
                  <a:srgbClr val="2AA636"/>
                </a:solidFill>
                <a:latin typeface="Courier New" panose="02070309020205020404" pitchFamily="49" charset="0"/>
                <a:cs typeface="Courier New" panose="02070309020205020404" pitchFamily="49" charset="0"/>
              </a:rPr>
              <a:t>PreparedStatement</a:t>
            </a:r>
            <a:r>
              <a:rPr lang="en-US" sz="2800" dirty="0" smtClean="0">
                <a:solidFill>
                  <a:srgbClr val="2AA636"/>
                </a:solidFill>
                <a:latin typeface="Courier New" panose="02070309020205020404" pitchFamily="49" charset="0"/>
                <a:cs typeface="Courier New" panose="02070309020205020404" pitchFamily="49" charset="0"/>
              </a:rPr>
              <a:t> </a:t>
            </a:r>
            <a:r>
              <a:rPr lang="en-US" sz="2800" dirty="0" err="1">
                <a:solidFill>
                  <a:srgbClr val="2AA636"/>
                </a:solidFill>
                <a:latin typeface="Courier New" panose="02070309020205020404" pitchFamily="49" charset="0"/>
                <a:cs typeface="Courier New" panose="02070309020205020404" pitchFamily="49" charset="0"/>
              </a:rPr>
              <a:t>stmt</a:t>
            </a:r>
            <a:r>
              <a:rPr lang="en-US" sz="2800" dirty="0">
                <a:solidFill>
                  <a:srgbClr val="2AA636"/>
                </a:solidFill>
                <a:latin typeface="Courier New" panose="02070309020205020404" pitchFamily="49" charset="0"/>
                <a:cs typeface="Courier New" panose="02070309020205020404" pitchFamily="49" charset="0"/>
              </a:rPr>
              <a:t> = </a:t>
            </a:r>
            <a:r>
              <a:rPr lang="en-US" sz="2800" dirty="0" err="1">
                <a:solidFill>
                  <a:srgbClr val="2AA636"/>
                </a:solidFill>
                <a:latin typeface="Courier New" panose="02070309020205020404" pitchFamily="49" charset="0"/>
                <a:cs typeface="Courier New" panose="02070309020205020404" pitchFamily="49" charset="0"/>
              </a:rPr>
              <a:t>connection.prepareStatement</a:t>
            </a:r>
            <a:r>
              <a:rPr lang="en-US" sz="2800" dirty="0">
                <a:solidFill>
                  <a:srgbClr val="2AA636"/>
                </a:solidFill>
                <a:latin typeface="Courier New" panose="02070309020205020404" pitchFamily="49" charset="0"/>
                <a:cs typeface="Courier New" panose="02070309020205020404" pitchFamily="49" charset="0"/>
              </a:rPr>
              <a:t>(</a:t>
            </a:r>
            <a:r>
              <a:rPr lang="en-US" sz="2800" dirty="0">
                <a:solidFill>
                  <a:srgbClr val="FFC000"/>
                </a:solidFill>
                <a:latin typeface="Courier New" panose="02070309020205020404" pitchFamily="49" charset="0"/>
                <a:cs typeface="Courier New" panose="02070309020205020404" pitchFamily="49" charset="0"/>
              </a:rPr>
              <a:t>"SELECT * FROM users WHERE </a:t>
            </a:r>
            <a:r>
              <a:rPr lang="en-US" sz="2800" dirty="0" err="1">
                <a:solidFill>
                  <a:srgbClr val="FFC000"/>
                </a:solidFill>
                <a:latin typeface="Courier New" panose="02070309020205020404" pitchFamily="49" charset="0"/>
                <a:cs typeface="Courier New" panose="02070309020205020404" pitchFamily="49" charset="0"/>
              </a:rPr>
              <a:t>userid</a:t>
            </a:r>
            <a:r>
              <a:rPr lang="en-US" sz="2800" dirty="0">
                <a:solidFill>
                  <a:srgbClr val="FFC000"/>
                </a:solidFill>
                <a:latin typeface="Courier New" panose="02070309020205020404" pitchFamily="49" charset="0"/>
                <a:cs typeface="Courier New" panose="02070309020205020404" pitchFamily="49" charset="0"/>
              </a:rPr>
              <a:t>=</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rgbClr val="FFC000"/>
                </a:solidFill>
                <a:latin typeface="Courier New" panose="02070309020205020404" pitchFamily="49" charset="0"/>
                <a:cs typeface="Courier New" panose="02070309020205020404" pitchFamily="49" charset="0"/>
              </a:rPr>
              <a:t> AND password=</a:t>
            </a:r>
            <a:r>
              <a:rPr lang="en-US" sz="2800" dirty="0">
                <a:solidFill>
                  <a:schemeClr val="bg1"/>
                </a:solidFill>
                <a:latin typeface="Courier New" panose="02070309020205020404" pitchFamily="49" charset="0"/>
                <a:cs typeface="Courier New" panose="02070309020205020404" pitchFamily="49" charset="0"/>
              </a:rPr>
              <a:t>?</a:t>
            </a:r>
            <a:r>
              <a:rPr lang="en-US" sz="2800" dirty="0">
                <a:solidFill>
                  <a:srgbClr val="FFC000"/>
                </a:solidFill>
                <a:latin typeface="Courier New" panose="02070309020205020404" pitchFamily="49" charset="0"/>
                <a:cs typeface="Courier New" panose="02070309020205020404" pitchFamily="49" charset="0"/>
              </a:rPr>
              <a:t>"</a:t>
            </a:r>
            <a:r>
              <a:rPr lang="en-US" sz="2800" dirty="0">
                <a:solidFill>
                  <a:srgbClr val="2AA636"/>
                </a:solidFill>
                <a:latin typeface="Courier New" panose="02070309020205020404" pitchFamily="49" charset="0"/>
                <a:cs typeface="Courier New" panose="02070309020205020404" pitchFamily="49" charset="0"/>
              </a:rPr>
              <a:t>);</a:t>
            </a:r>
          </a:p>
          <a:p>
            <a:pPr marL="0" indent="0">
              <a:buNone/>
            </a:pPr>
            <a:r>
              <a:rPr lang="en-US" sz="2800" dirty="0" err="1">
                <a:solidFill>
                  <a:srgbClr val="2AA636"/>
                </a:solidFill>
                <a:latin typeface="Courier New" panose="02070309020205020404" pitchFamily="49" charset="0"/>
                <a:cs typeface="Courier New" panose="02070309020205020404" pitchFamily="49" charset="0"/>
              </a:rPr>
              <a:t>stmt.setString</a:t>
            </a:r>
            <a:r>
              <a:rPr lang="en-US" sz="2800" dirty="0">
                <a:solidFill>
                  <a:srgbClr val="2AA636"/>
                </a:solidFill>
                <a:latin typeface="Courier New" panose="02070309020205020404" pitchFamily="49" charset="0"/>
                <a:cs typeface="Courier New" panose="02070309020205020404" pitchFamily="49" charset="0"/>
              </a:rPr>
              <a:t>(</a:t>
            </a:r>
            <a:r>
              <a:rPr lang="en-US" sz="2800" dirty="0">
                <a:solidFill>
                  <a:schemeClr val="bg1"/>
                </a:solidFill>
                <a:latin typeface="Courier New" panose="02070309020205020404" pitchFamily="49" charset="0"/>
                <a:cs typeface="Courier New" panose="02070309020205020404" pitchFamily="49" charset="0"/>
              </a:rPr>
              <a:t>1, </a:t>
            </a:r>
            <a:r>
              <a:rPr lang="en-US" sz="2800" dirty="0" err="1">
                <a:solidFill>
                  <a:schemeClr val="bg1"/>
                </a:solidFill>
                <a:latin typeface="Courier New" panose="02070309020205020404" pitchFamily="49" charset="0"/>
                <a:cs typeface="Courier New" panose="02070309020205020404" pitchFamily="49" charset="0"/>
              </a:rPr>
              <a:t>userid</a:t>
            </a:r>
            <a:r>
              <a:rPr lang="en-US" sz="2800" dirty="0">
                <a:solidFill>
                  <a:srgbClr val="2AA636"/>
                </a:solidFill>
                <a:latin typeface="Courier New" panose="02070309020205020404" pitchFamily="49" charset="0"/>
                <a:cs typeface="Courier New" panose="02070309020205020404" pitchFamily="49" charset="0"/>
              </a:rPr>
              <a:t>);</a:t>
            </a:r>
          </a:p>
          <a:p>
            <a:pPr marL="0" indent="0">
              <a:buNone/>
            </a:pPr>
            <a:r>
              <a:rPr lang="en-US" sz="2800" dirty="0" err="1">
                <a:solidFill>
                  <a:srgbClr val="2AA636"/>
                </a:solidFill>
                <a:latin typeface="Courier New" panose="02070309020205020404" pitchFamily="49" charset="0"/>
                <a:cs typeface="Courier New" panose="02070309020205020404" pitchFamily="49" charset="0"/>
              </a:rPr>
              <a:t>stmt.setString</a:t>
            </a:r>
            <a:r>
              <a:rPr lang="en-US" sz="2800" dirty="0">
                <a:solidFill>
                  <a:srgbClr val="2AA636"/>
                </a:solidFill>
                <a:latin typeface="Courier New" panose="02070309020205020404" pitchFamily="49" charset="0"/>
                <a:cs typeface="Courier New" panose="02070309020205020404" pitchFamily="49" charset="0"/>
              </a:rPr>
              <a:t>(</a:t>
            </a:r>
            <a:r>
              <a:rPr lang="en-US" sz="2800" dirty="0">
                <a:solidFill>
                  <a:schemeClr val="bg1"/>
                </a:solidFill>
                <a:latin typeface="Courier New" panose="02070309020205020404" pitchFamily="49" charset="0"/>
                <a:cs typeface="Courier New" panose="02070309020205020404" pitchFamily="49" charset="0"/>
              </a:rPr>
              <a:t>2, password</a:t>
            </a:r>
            <a:r>
              <a:rPr lang="en-US" sz="2800" dirty="0">
                <a:solidFill>
                  <a:srgbClr val="2AA636"/>
                </a:solidFill>
                <a:latin typeface="Courier New" panose="02070309020205020404" pitchFamily="49" charset="0"/>
                <a:cs typeface="Courier New" panose="02070309020205020404" pitchFamily="49" charset="0"/>
              </a:rPr>
              <a:t>);</a:t>
            </a:r>
          </a:p>
          <a:p>
            <a:pPr marL="0" indent="0">
              <a:buNone/>
            </a:pPr>
            <a:r>
              <a:rPr lang="en-US" sz="2800" dirty="0" err="1">
                <a:solidFill>
                  <a:srgbClr val="2AA636"/>
                </a:solidFill>
                <a:latin typeface="Courier New" panose="02070309020205020404" pitchFamily="49" charset="0"/>
                <a:cs typeface="Courier New" panose="02070309020205020404" pitchFamily="49" charset="0"/>
              </a:rPr>
              <a:t>ResultSet</a:t>
            </a:r>
            <a:r>
              <a:rPr lang="en-US" sz="2800" dirty="0">
                <a:solidFill>
                  <a:srgbClr val="2AA636"/>
                </a:solidFill>
                <a:latin typeface="Courier New" panose="02070309020205020404" pitchFamily="49" charset="0"/>
                <a:cs typeface="Courier New" panose="02070309020205020404" pitchFamily="49" charset="0"/>
              </a:rPr>
              <a:t> </a:t>
            </a:r>
            <a:r>
              <a:rPr lang="en-US" sz="2800" dirty="0" err="1">
                <a:solidFill>
                  <a:srgbClr val="2AA636"/>
                </a:solidFill>
                <a:latin typeface="Courier New" panose="02070309020205020404" pitchFamily="49" charset="0"/>
                <a:cs typeface="Courier New" panose="02070309020205020404" pitchFamily="49" charset="0"/>
              </a:rPr>
              <a:t>rs</a:t>
            </a:r>
            <a:r>
              <a:rPr lang="en-US" sz="2800" dirty="0">
                <a:solidFill>
                  <a:srgbClr val="2AA636"/>
                </a:solidFill>
                <a:latin typeface="Courier New" panose="02070309020205020404" pitchFamily="49" charset="0"/>
                <a:cs typeface="Courier New" panose="02070309020205020404" pitchFamily="49" charset="0"/>
              </a:rPr>
              <a:t> = </a:t>
            </a:r>
            <a:r>
              <a:rPr lang="en-US" sz="2800" dirty="0" err="1">
                <a:solidFill>
                  <a:srgbClr val="2AA636"/>
                </a:solidFill>
                <a:latin typeface="Courier New" panose="02070309020205020404" pitchFamily="49" charset="0"/>
                <a:cs typeface="Courier New" panose="02070309020205020404" pitchFamily="49" charset="0"/>
              </a:rPr>
              <a:t>stmt.executeQuery</a:t>
            </a:r>
            <a:r>
              <a:rPr lang="en-US" sz="2800" dirty="0">
                <a:solidFill>
                  <a:srgbClr val="2AA636"/>
                </a:solidFill>
                <a:latin typeface="Courier New" panose="02070309020205020404" pitchFamily="49" charset="0"/>
                <a:cs typeface="Courier New" panose="02070309020205020404" pitchFamily="49" charset="0"/>
              </a:rPr>
              <a:t>();</a:t>
            </a:r>
            <a:endParaRPr lang="uk-UA" sz="2800" dirty="0">
              <a:solidFill>
                <a:srgbClr val="2AA636"/>
              </a:solidFill>
              <a:latin typeface="Courier New" panose="02070309020205020404" pitchFamily="49" charset="0"/>
              <a:cs typeface="Courier New" panose="02070309020205020404" pitchFamily="49" charset="0"/>
            </a:endParaRPr>
          </a:p>
          <a:p>
            <a:pPr marL="0" indent="0">
              <a:buNone/>
            </a:pPr>
            <a:endParaRPr lang="en-US" sz="2000" spc="-150" dirty="0">
              <a:solidFill>
                <a:schemeClr val="bg1"/>
              </a:solidFill>
              <a:latin typeface="Courier New" pitchFamily="49" charset="0"/>
              <a:cs typeface="Courier New" pitchFamily="49" charset="0"/>
            </a:endParaRPr>
          </a:p>
        </p:txBody>
      </p:sp>
      <p:sp>
        <p:nvSpPr>
          <p:cNvPr id="5" name="TextBox 4"/>
          <p:cNvSpPr txBox="1"/>
          <p:nvPr/>
        </p:nvSpPr>
        <p:spPr>
          <a:xfrm>
            <a:off x="0" y="260648"/>
            <a:ext cx="4571999"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Secure Code </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4072281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88640"/>
            <a:ext cx="3427560" cy="936104"/>
          </a:xfrm>
        </p:spPr>
        <p:txBody>
          <a:bodyPr/>
          <a:lstStyle/>
          <a:p>
            <a:pPr algn="l"/>
            <a:r>
              <a:rPr lang="en-US" dirty="0" smtClean="0">
                <a:solidFill>
                  <a:schemeClr val="bg1"/>
                </a:solidFill>
                <a:latin typeface="Segoe UI Light" panose="020B0502040204020203" pitchFamily="34" charset="0"/>
              </a:rPr>
              <a:t>Is It Secure?</a:t>
            </a:r>
            <a:endParaRPr lang="uk-UA" dirty="0">
              <a:solidFill>
                <a:schemeClr val="bg1"/>
              </a:solidFill>
              <a:latin typeface="Segoe UI Light" panose="020B0502040204020203" pitchFamily="34" charset="0"/>
            </a:endParaRPr>
          </a:p>
        </p:txBody>
      </p:sp>
      <p:sp>
        <p:nvSpPr>
          <p:cNvPr id="3" name="Content Placeholder 2"/>
          <p:cNvSpPr>
            <a:spLocks noGrp="1"/>
          </p:cNvSpPr>
          <p:nvPr>
            <p:ph idx="1"/>
          </p:nvPr>
        </p:nvSpPr>
        <p:spPr>
          <a:xfrm>
            <a:off x="107504" y="1628800"/>
            <a:ext cx="8964488" cy="4525963"/>
          </a:xfrm>
        </p:spPr>
        <p:txBody>
          <a:bodyPr>
            <a:normAutofit/>
          </a:bodyPr>
          <a:lstStyle/>
          <a:p>
            <a:pPr marL="0" indent="0">
              <a:buNone/>
            </a:pPr>
            <a:r>
              <a:rPr lang="en-US" dirty="0" smtClean="0">
                <a:solidFill>
                  <a:srgbClr val="2AA636"/>
                </a:solidFill>
                <a:latin typeface="Courier New" panose="02070309020205020404" pitchFamily="49" charset="0"/>
                <a:cs typeface="Courier New" panose="02070309020205020404" pitchFamily="49" charset="0"/>
              </a:rPr>
              <a:t>String </a:t>
            </a:r>
            <a:r>
              <a:rPr lang="en-US" dirty="0">
                <a:solidFill>
                  <a:srgbClr val="2AA636"/>
                </a:solidFill>
                <a:latin typeface="Courier New" panose="02070309020205020404" pitchFamily="49" charset="0"/>
                <a:cs typeface="Courier New" panose="02070309020205020404" pitchFamily="49" charset="0"/>
              </a:rPr>
              <a:t>query = </a:t>
            </a:r>
            <a:r>
              <a:rPr lang="en-US" dirty="0">
                <a:solidFill>
                  <a:srgbClr val="FFC000"/>
                </a:solidFill>
                <a:latin typeface="Courier New" panose="02070309020205020404" pitchFamily="49" charset="0"/>
                <a:cs typeface="Courier New" panose="02070309020205020404" pitchFamily="49" charset="0"/>
              </a:rPr>
              <a:t>"SELECT * FROM users WHERE </a:t>
            </a:r>
            <a:r>
              <a:rPr lang="en-US" dirty="0" err="1">
                <a:solidFill>
                  <a:srgbClr val="FFC000"/>
                </a:solidFill>
                <a:latin typeface="Courier New" panose="02070309020205020404" pitchFamily="49" charset="0"/>
                <a:cs typeface="Courier New" panose="02070309020205020404" pitchFamily="49" charset="0"/>
              </a:rPr>
              <a:t>userid</a:t>
            </a:r>
            <a:r>
              <a:rPr lang="en-US" dirty="0">
                <a:solidFill>
                  <a:srgbClr val="FFC000"/>
                </a:solidFill>
                <a:latin typeface="Courier New" panose="02070309020205020404" pitchFamily="49" charset="0"/>
                <a:cs typeface="Courier New" panose="02070309020205020404" pitchFamily="49" charset="0"/>
              </a:rPr>
              <a:t> ='"+ </a:t>
            </a:r>
            <a:r>
              <a:rPr lang="en-US" dirty="0" err="1">
                <a:solidFill>
                  <a:srgbClr val="FFC000"/>
                </a:solidFill>
                <a:latin typeface="Courier New" panose="02070309020205020404" pitchFamily="49" charset="0"/>
                <a:cs typeface="Courier New" panose="02070309020205020404" pitchFamily="49" charset="0"/>
              </a:rPr>
              <a:t>userid</a:t>
            </a:r>
            <a:r>
              <a:rPr lang="en-US" dirty="0">
                <a:solidFill>
                  <a:srgbClr val="FFC000"/>
                </a:solidFill>
                <a:latin typeface="Courier New" panose="02070309020205020404" pitchFamily="49" charset="0"/>
                <a:cs typeface="Courier New" panose="02070309020205020404" pitchFamily="49" charset="0"/>
              </a:rPr>
              <a:t> + "'" + " AND password='" + password + "'"</a:t>
            </a:r>
            <a:r>
              <a:rPr lang="en-US" dirty="0">
                <a:solidFill>
                  <a:srgbClr val="2AA636"/>
                </a:solidFill>
                <a:latin typeface="Courier New" panose="02070309020205020404" pitchFamily="49" charset="0"/>
                <a:cs typeface="Courier New" panose="02070309020205020404" pitchFamily="49" charset="0"/>
              </a:rPr>
              <a:t>;</a:t>
            </a:r>
          </a:p>
          <a:p>
            <a:pPr marL="0" indent="0">
              <a:buNone/>
            </a:pPr>
            <a:r>
              <a:rPr lang="en-US" dirty="0" err="1">
                <a:solidFill>
                  <a:srgbClr val="2AA636"/>
                </a:solidFill>
                <a:latin typeface="Courier New" panose="02070309020205020404" pitchFamily="49" charset="0"/>
                <a:cs typeface="Courier New" panose="02070309020205020404" pitchFamily="49" charset="0"/>
              </a:rPr>
              <a:t>PreparedStatement</a:t>
            </a:r>
            <a:r>
              <a:rPr lang="en-US" dirty="0">
                <a:solidFill>
                  <a:srgbClr val="2AA636"/>
                </a:solidFill>
                <a:latin typeface="Courier New" panose="02070309020205020404" pitchFamily="49" charset="0"/>
                <a:cs typeface="Courier New" panose="02070309020205020404" pitchFamily="49" charset="0"/>
              </a:rPr>
              <a:t> </a:t>
            </a:r>
            <a:r>
              <a:rPr lang="en-US" dirty="0" err="1">
                <a:solidFill>
                  <a:srgbClr val="2AA636"/>
                </a:solidFill>
                <a:latin typeface="Courier New" panose="02070309020205020404" pitchFamily="49" charset="0"/>
                <a:cs typeface="Courier New" panose="02070309020205020404" pitchFamily="49" charset="0"/>
              </a:rPr>
              <a:t>stmt</a:t>
            </a:r>
            <a:r>
              <a:rPr lang="en-US" dirty="0">
                <a:solidFill>
                  <a:srgbClr val="2AA636"/>
                </a:solidFill>
                <a:latin typeface="Courier New" panose="02070309020205020404" pitchFamily="49" charset="0"/>
                <a:cs typeface="Courier New" panose="02070309020205020404" pitchFamily="49" charset="0"/>
              </a:rPr>
              <a:t> = </a:t>
            </a:r>
            <a:r>
              <a:rPr lang="en-US" dirty="0" err="1">
                <a:solidFill>
                  <a:srgbClr val="2AA636"/>
                </a:solidFill>
                <a:latin typeface="Courier New" panose="02070309020205020404" pitchFamily="49" charset="0"/>
                <a:cs typeface="Courier New" panose="02070309020205020404" pitchFamily="49" charset="0"/>
              </a:rPr>
              <a:t>connection.prepareStatement</a:t>
            </a:r>
            <a:r>
              <a:rPr lang="en-US" dirty="0">
                <a:solidFill>
                  <a:srgbClr val="2AA636"/>
                </a:solidFill>
                <a:latin typeface="Courier New" panose="02070309020205020404" pitchFamily="49" charset="0"/>
                <a:cs typeface="Courier New" panose="02070309020205020404" pitchFamily="49" charset="0"/>
              </a:rPr>
              <a:t>(query);</a:t>
            </a:r>
          </a:p>
          <a:p>
            <a:pPr marL="0" indent="0">
              <a:buNone/>
            </a:pPr>
            <a:r>
              <a:rPr lang="en-US" dirty="0" err="1">
                <a:solidFill>
                  <a:srgbClr val="2AA636"/>
                </a:solidFill>
                <a:latin typeface="Courier New" panose="02070309020205020404" pitchFamily="49" charset="0"/>
                <a:cs typeface="Courier New" panose="02070309020205020404" pitchFamily="49" charset="0"/>
              </a:rPr>
              <a:t>ResultSet</a:t>
            </a:r>
            <a:r>
              <a:rPr lang="en-US" dirty="0">
                <a:solidFill>
                  <a:srgbClr val="2AA636"/>
                </a:solidFill>
                <a:latin typeface="Courier New" panose="02070309020205020404" pitchFamily="49" charset="0"/>
                <a:cs typeface="Courier New" panose="02070309020205020404" pitchFamily="49" charset="0"/>
              </a:rPr>
              <a:t> </a:t>
            </a:r>
            <a:r>
              <a:rPr lang="en-US" dirty="0" err="1">
                <a:solidFill>
                  <a:srgbClr val="2AA636"/>
                </a:solidFill>
                <a:latin typeface="Courier New" panose="02070309020205020404" pitchFamily="49" charset="0"/>
                <a:cs typeface="Courier New" panose="02070309020205020404" pitchFamily="49" charset="0"/>
              </a:rPr>
              <a:t>rs</a:t>
            </a:r>
            <a:r>
              <a:rPr lang="en-US" dirty="0">
                <a:solidFill>
                  <a:srgbClr val="2AA636"/>
                </a:solidFill>
                <a:latin typeface="Courier New" panose="02070309020205020404" pitchFamily="49" charset="0"/>
                <a:cs typeface="Courier New" panose="02070309020205020404" pitchFamily="49" charset="0"/>
              </a:rPr>
              <a:t> = </a:t>
            </a:r>
            <a:r>
              <a:rPr lang="en-US" dirty="0" err="1">
                <a:solidFill>
                  <a:srgbClr val="2AA636"/>
                </a:solidFill>
                <a:latin typeface="Courier New" panose="02070309020205020404" pitchFamily="49" charset="0"/>
                <a:cs typeface="Courier New" panose="02070309020205020404" pitchFamily="49" charset="0"/>
              </a:rPr>
              <a:t>stmt.executeQuery</a:t>
            </a:r>
            <a:r>
              <a:rPr lang="en-US" dirty="0">
                <a:solidFill>
                  <a:srgbClr val="2AA636"/>
                </a:solidFill>
                <a:latin typeface="Courier New" panose="02070309020205020404" pitchFamily="49" charset="0"/>
                <a:cs typeface="Courier New" panose="02070309020205020404" pitchFamily="49" charset="0"/>
              </a:rPr>
              <a:t>();</a:t>
            </a:r>
            <a:endParaRPr lang="uk-UA" dirty="0">
              <a:solidFill>
                <a:srgbClr val="2AA636"/>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98786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88840"/>
            <a:ext cx="8229600" cy="1368152"/>
          </a:xfrm>
        </p:spPr>
        <p:txBody>
          <a:bodyPr>
            <a:normAutofit/>
          </a:bodyPr>
          <a:lstStyle/>
          <a:p>
            <a:r>
              <a:rPr lang="en-US" dirty="0" smtClean="0">
                <a:latin typeface="Segoe UI Light" panose="020B0502040204020203" pitchFamily="34" charset="0"/>
              </a:rPr>
              <a:t>Use </a:t>
            </a:r>
            <a:r>
              <a:rPr lang="en-US" dirty="0">
                <a:latin typeface="Segoe UI Light" panose="020B0502040204020203" pitchFamily="34" charset="0"/>
              </a:rPr>
              <a:t>of Stored </a:t>
            </a:r>
            <a:r>
              <a:rPr lang="en-US" dirty="0" smtClean="0">
                <a:latin typeface="Segoe UI Light" panose="020B0502040204020203" pitchFamily="34" charset="0"/>
              </a:rPr>
              <a:t>Procedures</a:t>
            </a:r>
            <a:endParaRPr lang="uk-UA" dirty="0"/>
          </a:p>
        </p:txBody>
      </p:sp>
    </p:spTree>
    <p:extLst>
      <p:ext uri="{BB962C8B-B14F-4D97-AF65-F5344CB8AC3E}">
        <p14:creationId xmlns:p14="http://schemas.microsoft.com/office/powerpoint/2010/main" val="2030751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3" name="Content Placeholder 2"/>
          <p:cNvSpPr>
            <a:spLocks noGrp="1"/>
          </p:cNvSpPr>
          <p:nvPr>
            <p:ph idx="1"/>
          </p:nvPr>
        </p:nvSpPr>
        <p:spPr>
          <a:xfrm>
            <a:off x="179512" y="1304763"/>
            <a:ext cx="8784976" cy="5436605"/>
          </a:xfrm>
        </p:spPr>
        <p:txBody>
          <a:bodyPr>
            <a:noAutofit/>
          </a:bodyPr>
          <a:lstStyle/>
          <a:p>
            <a:pPr marL="0" indent="0">
              <a:buNone/>
            </a:pPr>
            <a:r>
              <a:rPr lang="en-US" sz="2400" dirty="0">
                <a:solidFill>
                  <a:srgbClr val="2AA636"/>
                </a:solidFill>
                <a:latin typeface="Courier New" pitchFamily="49" charset="0"/>
                <a:cs typeface="Courier New" pitchFamily="49" charset="0"/>
              </a:rPr>
              <a:t>String </a:t>
            </a:r>
            <a:r>
              <a:rPr lang="en-US" sz="2400" dirty="0" err="1">
                <a:solidFill>
                  <a:srgbClr val="FFC000"/>
                </a:solidFill>
                <a:latin typeface="Courier New" pitchFamily="49" charset="0"/>
                <a:cs typeface="Courier New" pitchFamily="49" charset="0"/>
              </a:rPr>
              <a:t>custname</a:t>
            </a:r>
            <a:r>
              <a:rPr lang="en-US" sz="2400" dirty="0">
                <a:solidFill>
                  <a:srgbClr val="FFC000"/>
                </a:solidFill>
                <a:latin typeface="Courier New" pitchFamily="49" charset="0"/>
                <a:cs typeface="Courier New" pitchFamily="49" charset="0"/>
              </a:rPr>
              <a:t> </a:t>
            </a:r>
            <a:r>
              <a:rPr lang="en-US" sz="2400" dirty="0" smtClean="0">
                <a:solidFill>
                  <a:srgbClr val="2AA636"/>
                </a:solidFill>
                <a:latin typeface="Courier New" pitchFamily="49" charset="0"/>
                <a:cs typeface="Courier New" pitchFamily="49" charset="0"/>
              </a:rPr>
              <a:t>= </a:t>
            </a:r>
            <a:r>
              <a:rPr lang="en-US" sz="2400" dirty="0" err="1" smtClean="0">
                <a:solidFill>
                  <a:srgbClr val="2AA636"/>
                </a:solidFill>
                <a:latin typeface="Courier New" pitchFamily="49" charset="0"/>
                <a:cs typeface="Courier New" pitchFamily="49" charset="0"/>
              </a:rPr>
              <a:t>request.getParameter</a:t>
            </a:r>
            <a:r>
              <a:rPr lang="en-US" sz="2400" dirty="0">
                <a:solidFill>
                  <a:srgbClr val="2AA636"/>
                </a:solidFill>
                <a:latin typeface="Courier New" pitchFamily="49" charset="0"/>
                <a:cs typeface="Courier New" pitchFamily="49" charset="0"/>
              </a:rPr>
              <a:t>("</a:t>
            </a:r>
            <a:r>
              <a:rPr lang="en-US" sz="2400" dirty="0" err="1">
                <a:solidFill>
                  <a:srgbClr val="2AA636"/>
                </a:solidFill>
                <a:latin typeface="Courier New" pitchFamily="49" charset="0"/>
                <a:cs typeface="Courier New" pitchFamily="49" charset="0"/>
              </a:rPr>
              <a:t>customerName</a:t>
            </a:r>
            <a:r>
              <a:rPr lang="en-US" sz="2400" dirty="0" smtClean="0">
                <a:solidFill>
                  <a:srgbClr val="2AA636"/>
                </a:solidFill>
                <a:latin typeface="Courier New" pitchFamily="49" charset="0"/>
                <a:cs typeface="Courier New" pitchFamily="49" charset="0"/>
              </a:rPr>
              <a:t>");</a:t>
            </a:r>
          </a:p>
          <a:p>
            <a:pPr marL="0" indent="0">
              <a:buNone/>
            </a:pPr>
            <a:r>
              <a:rPr lang="en-US" sz="2400" dirty="0" smtClean="0">
                <a:solidFill>
                  <a:srgbClr val="2AA636"/>
                </a:solidFill>
                <a:latin typeface="Courier New" pitchFamily="49" charset="0"/>
                <a:cs typeface="Courier New" pitchFamily="49" charset="0"/>
              </a:rPr>
              <a:t>try {</a:t>
            </a:r>
          </a:p>
          <a:p>
            <a:pPr marL="0" indent="0">
              <a:buNone/>
            </a:pPr>
            <a:r>
              <a:rPr lang="en-US" sz="2400" dirty="0">
                <a:solidFill>
                  <a:srgbClr val="2AA636"/>
                </a:solidFill>
                <a:latin typeface="Courier New" pitchFamily="49" charset="0"/>
                <a:cs typeface="Courier New" pitchFamily="49" charset="0"/>
              </a:rPr>
              <a:t>	</a:t>
            </a:r>
            <a:r>
              <a:rPr lang="en-US" sz="2400" dirty="0" err="1" smtClean="0">
                <a:solidFill>
                  <a:srgbClr val="2AA636"/>
                </a:solidFill>
                <a:latin typeface="Courier New" pitchFamily="49" charset="0"/>
                <a:cs typeface="Courier New" pitchFamily="49" charset="0"/>
              </a:rPr>
              <a:t>CallableStatement</a:t>
            </a:r>
            <a:r>
              <a:rPr lang="en-US" sz="2400" dirty="0" smtClean="0">
                <a:solidFill>
                  <a:srgbClr val="2AA636"/>
                </a:solidFill>
                <a:latin typeface="Courier New" pitchFamily="49" charset="0"/>
                <a:cs typeface="Courier New" pitchFamily="49" charset="0"/>
              </a:rPr>
              <a:t> </a:t>
            </a:r>
            <a:r>
              <a:rPr lang="en-US" sz="2400" dirty="0" err="1">
                <a:solidFill>
                  <a:srgbClr val="2AA636"/>
                </a:solidFill>
                <a:latin typeface="Courier New" pitchFamily="49" charset="0"/>
                <a:cs typeface="Courier New" pitchFamily="49" charset="0"/>
              </a:rPr>
              <a:t>cs</a:t>
            </a:r>
            <a:r>
              <a:rPr lang="en-US" sz="2400" dirty="0">
                <a:solidFill>
                  <a:srgbClr val="2AA636"/>
                </a:solidFill>
                <a:latin typeface="Courier New" pitchFamily="49" charset="0"/>
                <a:cs typeface="Courier New" pitchFamily="49" charset="0"/>
              </a:rPr>
              <a:t> = </a:t>
            </a:r>
            <a:r>
              <a:rPr lang="en-US" sz="2400" dirty="0" err="1" smtClean="0">
                <a:solidFill>
                  <a:srgbClr val="2AA636"/>
                </a:solidFill>
                <a:latin typeface="Courier New" pitchFamily="49" charset="0"/>
                <a:cs typeface="Courier New" pitchFamily="49" charset="0"/>
              </a:rPr>
              <a:t>connection.prepareCall</a:t>
            </a:r>
            <a:r>
              <a:rPr lang="en-US" sz="2400" dirty="0">
                <a:solidFill>
                  <a:srgbClr val="2AA636"/>
                </a:solidFill>
                <a:latin typeface="Courier New" pitchFamily="49" charset="0"/>
                <a:cs typeface="Courier New" pitchFamily="49" charset="0"/>
              </a:rPr>
              <a:t>("{call </a:t>
            </a:r>
            <a:r>
              <a:rPr lang="en-US" sz="2400" dirty="0" smtClean="0">
                <a:solidFill>
                  <a:srgbClr val="2AA636"/>
                </a:solidFill>
                <a:latin typeface="Courier New" pitchFamily="49" charset="0"/>
                <a:cs typeface="Courier New" pitchFamily="49" charset="0"/>
              </a:rPr>
              <a:t>	</a:t>
            </a:r>
            <a:r>
              <a:rPr lang="en-US" sz="2400" dirty="0" err="1" smtClean="0">
                <a:solidFill>
                  <a:srgbClr val="2AA636"/>
                </a:solidFill>
                <a:latin typeface="Courier New" pitchFamily="49" charset="0"/>
                <a:cs typeface="Courier New" pitchFamily="49" charset="0"/>
              </a:rPr>
              <a:t>sp_getAccountBalance</a:t>
            </a:r>
            <a:r>
              <a:rPr lang="en-US" sz="2400" dirty="0">
                <a:solidFill>
                  <a:srgbClr val="2AA636"/>
                </a:solidFill>
                <a:latin typeface="Courier New" pitchFamily="49" charset="0"/>
                <a:cs typeface="Courier New" pitchFamily="49" charset="0"/>
              </a:rPr>
              <a:t>(</a:t>
            </a:r>
            <a:r>
              <a:rPr lang="en-US" sz="2400" dirty="0">
                <a:solidFill>
                  <a:srgbClr val="FFC000"/>
                </a:solidFill>
                <a:latin typeface="Courier New" pitchFamily="49" charset="0"/>
                <a:cs typeface="Courier New" pitchFamily="49" charset="0"/>
              </a:rPr>
              <a:t>?</a:t>
            </a:r>
            <a:r>
              <a:rPr lang="en-US" sz="2400" dirty="0">
                <a:solidFill>
                  <a:srgbClr val="2AA636"/>
                </a:solidFill>
                <a:latin typeface="Courier New" pitchFamily="49" charset="0"/>
                <a:cs typeface="Courier New" pitchFamily="49" charset="0"/>
              </a:rPr>
              <a:t>)}"); </a:t>
            </a:r>
            <a:endParaRPr lang="en-US" sz="2400" dirty="0" smtClean="0">
              <a:solidFill>
                <a:srgbClr val="2AA636"/>
              </a:solidFill>
              <a:latin typeface="Courier New" pitchFamily="49" charset="0"/>
              <a:cs typeface="Courier New" pitchFamily="49" charset="0"/>
            </a:endParaRPr>
          </a:p>
          <a:p>
            <a:pPr marL="0" indent="0">
              <a:buNone/>
            </a:pPr>
            <a:r>
              <a:rPr lang="en-US" sz="2400" dirty="0" smtClean="0">
                <a:solidFill>
                  <a:srgbClr val="2AA636"/>
                </a:solidFill>
                <a:latin typeface="Courier New" pitchFamily="49" charset="0"/>
                <a:cs typeface="Courier New" pitchFamily="49" charset="0"/>
              </a:rPr>
              <a:t>	</a:t>
            </a:r>
            <a:r>
              <a:rPr lang="en-US" sz="2400" dirty="0" err="1" smtClean="0">
                <a:solidFill>
                  <a:srgbClr val="2AA636"/>
                </a:solidFill>
                <a:latin typeface="Courier New" pitchFamily="49" charset="0"/>
                <a:cs typeface="Courier New" pitchFamily="49" charset="0"/>
              </a:rPr>
              <a:t>cs.setString</a:t>
            </a:r>
            <a:r>
              <a:rPr lang="en-US" sz="2400" dirty="0" smtClean="0">
                <a:solidFill>
                  <a:srgbClr val="2AA636"/>
                </a:solidFill>
                <a:latin typeface="Courier New" pitchFamily="49" charset="0"/>
                <a:cs typeface="Courier New" pitchFamily="49" charset="0"/>
              </a:rPr>
              <a:t>(</a:t>
            </a:r>
            <a:r>
              <a:rPr lang="en-US" sz="2400" dirty="0" smtClean="0">
                <a:solidFill>
                  <a:srgbClr val="FFC000"/>
                </a:solidFill>
                <a:latin typeface="Courier New" pitchFamily="49" charset="0"/>
                <a:cs typeface="Courier New" pitchFamily="49" charset="0"/>
              </a:rPr>
              <a:t>1</a:t>
            </a:r>
            <a:r>
              <a:rPr lang="en-US" sz="2400" dirty="0">
                <a:solidFill>
                  <a:srgbClr val="FFC000"/>
                </a:solidFill>
                <a:latin typeface="Courier New" pitchFamily="49" charset="0"/>
                <a:cs typeface="Courier New" pitchFamily="49" charset="0"/>
              </a:rPr>
              <a:t>, </a:t>
            </a:r>
            <a:r>
              <a:rPr lang="en-US" sz="2400" dirty="0" err="1">
                <a:solidFill>
                  <a:srgbClr val="FFC000"/>
                </a:solidFill>
                <a:latin typeface="Courier New" pitchFamily="49" charset="0"/>
                <a:cs typeface="Courier New" pitchFamily="49" charset="0"/>
              </a:rPr>
              <a:t>custname</a:t>
            </a:r>
            <a:r>
              <a:rPr lang="en-US" sz="2400" dirty="0">
                <a:solidFill>
                  <a:srgbClr val="2AA636"/>
                </a:solidFill>
                <a:latin typeface="Courier New" pitchFamily="49" charset="0"/>
                <a:cs typeface="Courier New" pitchFamily="49" charset="0"/>
              </a:rPr>
              <a:t>); </a:t>
            </a:r>
            <a:endParaRPr lang="en-US" sz="2400" dirty="0" smtClean="0">
              <a:solidFill>
                <a:srgbClr val="2AA636"/>
              </a:solidFill>
              <a:latin typeface="Courier New" pitchFamily="49" charset="0"/>
              <a:cs typeface="Courier New" pitchFamily="49" charset="0"/>
            </a:endParaRPr>
          </a:p>
          <a:p>
            <a:pPr marL="0" indent="0">
              <a:buNone/>
            </a:pPr>
            <a:r>
              <a:rPr lang="en-US" sz="2400" dirty="0" smtClean="0">
                <a:solidFill>
                  <a:srgbClr val="2AA636"/>
                </a:solidFill>
                <a:latin typeface="Courier New" pitchFamily="49" charset="0"/>
                <a:cs typeface="Courier New" pitchFamily="49" charset="0"/>
              </a:rPr>
              <a:t>	</a:t>
            </a:r>
            <a:r>
              <a:rPr lang="en-US" sz="2400" dirty="0" err="1" smtClean="0">
                <a:solidFill>
                  <a:srgbClr val="2AA636"/>
                </a:solidFill>
                <a:latin typeface="Courier New" pitchFamily="49" charset="0"/>
                <a:cs typeface="Courier New" pitchFamily="49" charset="0"/>
              </a:rPr>
              <a:t>ResultSet</a:t>
            </a:r>
            <a:r>
              <a:rPr lang="en-US" sz="2400" dirty="0" smtClean="0">
                <a:solidFill>
                  <a:srgbClr val="2AA636"/>
                </a:solidFill>
                <a:latin typeface="Courier New" pitchFamily="49" charset="0"/>
                <a:cs typeface="Courier New" pitchFamily="49" charset="0"/>
              </a:rPr>
              <a:t> </a:t>
            </a:r>
            <a:r>
              <a:rPr lang="en-US" sz="2400" dirty="0">
                <a:solidFill>
                  <a:srgbClr val="2AA636"/>
                </a:solidFill>
                <a:latin typeface="Courier New" pitchFamily="49" charset="0"/>
                <a:cs typeface="Courier New" pitchFamily="49" charset="0"/>
              </a:rPr>
              <a:t>results = </a:t>
            </a:r>
            <a:r>
              <a:rPr lang="en-US" sz="2400" dirty="0" err="1">
                <a:solidFill>
                  <a:srgbClr val="2AA636"/>
                </a:solidFill>
                <a:latin typeface="Courier New" pitchFamily="49" charset="0"/>
                <a:cs typeface="Courier New" pitchFamily="49" charset="0"/>
              </a:rPr>
              <a:t>cs.executeQuery</a:t>
            </a:r>
            <a:r>
              <a:rPr lang="en-US" sz="2400" dirty="0" smtClean="0">
                <a:solidFill>
                  <a:srgbClr val="2AA636"/>
                </a:solidFill>
                <a:latin typeface="Courier New" pitchFamily="49" charset="0"/>
                <a:cs typeface="Courier New" pitchFamily="49" charset="0"/>
              </a:rPr>
              <a:t>();</a:t>
            </a:r>
          </a:p>
          <a:p>
            <a:pPr marL="0" indent="0">
              <a:buNone/>
            </a:pPr>
            <a:r>
              <a:rPr lang="en-US" sz="2400" dirty="0" smtClean="0">
                <a:solidFill>
                  <a:srgbClr val="2AA636"/>
                </a:solidFill>
                <a:latin typeface="Courier New" pitchFamily="49" charset="0"/>
                <a:cs typeface="Courier New" pitchFamily="49" charset="0"/>
              </a:rPr>
              <a:t>// </a:t>
            </a:r>
            <a:r>
              <a:rPr lang="en-US" sz="2400" dirty="0">
                <a:solidFill>
                  <a:srgbClr val="2AA636"/>
                </a:solidFill>
                <a:latin typeface="Courier New" pitchFamily="49" charset="0"/>
                <a:cs typeface="Courier New" pitchFamily="49" charset="0"/>
              </a:rPr>
              <a:t>… result set handling </a:t>
            </a:r>
            <a:endParaRPr lang="en-US" sz="2400" dirty="0" smtClean="0">
              <a:solidFill>
                <a:srgbClr val="2AA636"/>
              </a:solidFill>
              <a:latin typeface="Courier New" pitchFamily="49" charset="0"/>
              <a:cs typeface="Courier New" pitchFamily="49" charset="0"/>
            </a:endParaRPr>
          </a:p>
          <a:p>
            <a:pPr marL="0" indent="0">
              <a:buNone/>
            </a:pPr>
            <a:r>
              <a:rPr lang="en-US" sz="2400" dirty="0" smtClean="0">
                <a:solidFill>
                  <a:srgbClr val="2AA636"/>
                </a:solidFill>
                <a:latin typeface="Courier New" pitchFamily="49" charset="0"/>
                <a:cs typeface="Courier New" pitchFamily="49" charset="0"/>
              </a:rPr>
              <a:t>    }</a:t>
            </a:r>
            <a:endParaRPr lang="en-US" sz="2400" dirty="0" smtClean="0">
              <a:solidFill>
                <a:schemeClr val="bg1"/>
              </a:solidFill>
              <a:latin typeface="Courier New" pitchFamily="49" charset="0"/>
              <a:cs typeface="Courier New" pitchFamily="49" charset="0"/>
            </a:endParaRPr>
          </a:p>
          <a:p>
            <a:pPr marL="0" indent="0">
              <a:buNone/>
            </a:pPr>
            <a:r>
              <a:rPr lang="en-US" sz="2400" dirty="0" smtClean="0">
                <a:solidFill>
                  <a:srgbClr val="2AA636"/>
                </a:solidFill>
                <a:latin typeface="Courier New" pitchFamily="49" charset="0"/>
                <a:cs typeface="Courier New" pitchFamily="49" charset="0"/>
              </a:rPr>
              <a:t>catch </a:t>
            </a:r>
            <a:r>
              <a:rPr lang="en-US" sz="2400" dirty="0">
                <a:solidFill>
                  <a:srgbClr val="2AA636"/>
                </a:solidFill>
                <a:latin typeface="Courier New" pitchFamily="49" charset="0"/>
                <a:cs typeface="Courier New" pitchFamily="49" charset="0"/>
              </a:rPr>
              <a:t>(</a:t>
            </a:r>
            <a:r>
              <a:rPr lang="en-US" sz="2400" dirty="0" err="1">
                <a:solidFill>
                  <a:srgbClr val="2AA636"/>
                </a:solidFill>
                <a:latin typeface="Courier New" pitchFamily="49" charset="0"/>
                <a:cs typeface="Courier New" pitchFamily="49" charset="0"/>
              </a:rPr>
              <a:t>SQLException</a:t>
            </a:r>
            <a:r>
              <a:rPr lang="en-US" sz="2400" dirty="0">
                <a:solidFill>
                  <a:srgbClr val="2AA636"/>
                </a:solidFill>
                <a:latin typeface="Courier New" pitchFamily="49" charset="0"/>
                <a:cs typeface="Courier New" pitchFamily="49" charset="0"/>
              </a:rPr>
              <a:t> se) { </a:t>
            </a:r>
            <a:endParaRPr lang="en-US" sz="2400" dirty="0" smtClean="0">
              <a:solidFill>
                <a:srgbClr val="2AA636"/>
              </a:solidFill>
              <a:latin typeface="Courier New" pitchFamily="49" charset="0"/>
              <a:cs typeface="Courier New" pitchFamily="49" charset="0"/>
            </a:endParaRPr>
          </a:p>
          <a:p>
            <a:pPr marL="0" indent="0">
              <a:buNone/>
            </a:pPr>
            <a:r>
              <a:rPr lang="en-US" sz="2400" dirty="0" smtClean="0">
                <a:solidFill>
                  <a:srgbClr val="2AA636"/>
                </a:solidFill>
                <a:latin typeface="Courier New" pitchFamily="49" charset="0"/>
                <a:cs typeface="Courier New" pitchFamily="49" charset="0"/>
              </a:rPr>
              <a:t>// </a:t>
            </a:r>
            <a:r>
              <a:rPr lang="en-US" sz="2400" dirty="0">
                <a:solidFill>
                  <a:srgbClr val="2AA636"/>
                </a:solidFill>
                <a:latin typeface="Courier New" pitchFamily="49" charset="0"/>
                <a:cs typeface="Courier New" pitchFamily="49" charset="0"/>
              </a:rPr>
              <a:t>… logging and error handling </a:t>
            </a:r>
            <a:endParaRPr lang="en-US" sz="2400" dirty="0" smtClean="0">
              <a:solidFill>
                <a:srgbClr val="2AA636"/>
              </a:solidFill>
              <a:latin typeface="Courier New" pitchFamily="49" charset="0"/>
              <a:cs typeface="Courier New" pitchFamily="49" charset="0"/>
            </a:endParaRPr>
          </a:p>
          <a:p>
            <a:pPr marL="0" indent="0">
              <a:buNone/>
            </a:pPr>
            <a:r>
              <a:rPr lang="en-US" sz="2400" dirty="0">
                <a:solidFill>
                  <a:srgbClr val="2AA636"/>
                </a:solidFill>
                <a:latin typeface="Courier New" pitchFamily="49" charset="0"/>
                <a:cs typeface="Courier New" pitchFamily="49" charset="0"/>
              </a:rPr>
              <a:t> </a:t>
            </a:r>
            <a:r>
              <a:rPr lang="en-US" sz="2400" dirty="0" smtClean="0">
                <a:solidFill>
                  <a:srgbClr val="2AA636"/>
                </a:solidFill>
                <a:latin typeface="Courier New" pitchFamily="49" charset="0"/>
                <a:cs typeface="Courier New" pitchFamily="49" charset="0"/>
              </a:rPr>
              <a:t>   }</a:t>
            </a:r>
            <a:endParaRPr lang="uk-UA" sz="2400" dirty="0">
              <a:solidFill>
                <a:srgbClr val="2AA636"/>
              </a:solidFill>
              <a:latin typeface="Courier New" pitchFamily="49" charset="0"/>
              <a:cs typeface="Courier New" pitchFamily="49" charset="0"/>
            </a:endParaRPr>
          </a:p>
        </p:txBody>
      </p:sp>
      <p:sp>
        <p:nvSpPr>
          <p:cNvPr id="5" name="TextBox 4"/>
          <p:cNvSpPr txBox="1"/>
          <p:nvPr/>
        </p:nvSpPr>
        <p:spPr>
          <a:xfrm>
            <a:off x="0" y="260648"/>
            <a:ext cx="6444208"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Secure Usage</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25619907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420888"/>
            <a:ext cx="8424936" cy="1152128"/>
          </a:xfrm>
        </p:spPr>
        <p:txBody>
          <a:bodyPr>
            <a:normAutofit/>
          </a:bodyPr>
          <a:lstStyle/>
          <a:p>
            <a:pPr marL="0" indent="0" algn="just">
              <a:buNone/>
            </a:pPr>
            <a:r>
              <a:rPr lang="en-US" dirty="0"/>
              <a:t>The ability to inject SQL commands into the database </a:t>
            </a:r>
            <a:r>
              <a:rPr lang="en-US" dirty="0" smtClean="0"/>
              <a:t>engine through </a:t>
            </a:r>
            <a:r>
              <a:rPr lang="en-US" dirty="0"/>
              <a:t>an existing </a:t>
            </a:r>
            <a:r>
              <a:rPr lang="en-US" dirty="0" smtClean="0"/>
              <a:t>application.</a:t>
            </a:r>
            <a:endParaRPr lang="en-US" dirty="0"/>
          </a:p>
          <a:p>
            <a:pPr marL="0" indent="0" algn="just">
              <a:buNone/>
            </a:pPr>
            <a:endParaRPr lang="en-US" dirty="0"/>
          </a:p>
        </p:txBody>
      </p:sp>
      <p:sp>
        <p:nvSpPr>
          <p:cNvPr id="5" name="TextBox 4"/>
          <p:cNvSpPr txBox="1"/>
          <p:nvPr/>
        </p:nvSpPr>
        <p:spPr>
          <a:xfrm>
            <a:off x="1" y="260648"/>
            <a:ext cx="3491879"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SQL-Injection</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41353351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Files\Pictures For Presentations\airport-scanner.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8731" t="16165" r="5776"/>
          <a:stretch/>
        </p:blipFill>
        <p:spPr bwMode="auto">
          <a:xfrm>
            <a:off x="-1" y="0"/>
            <a:ext cx="9144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8100392"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Escaping all User Supplied Input</a:t>
            </a:r>
          </a:p>
        </p:txBody>
      </p:sp>
      <p:sp>
        <p:nvSpPr>
          <p:cNvPr id="2" name="TextBox 1"/>
          <p:cNvSpPr txBox="1"/>
          <p:nvPr/>
        </p:nvSpPr>
        <p:spPr>
          <a:xfrm>
            <a:off x="1547665" y="3645024"/>
            <a:ext cx="7596336" cy="769441"/>
          </a:xfrm>
          <a:prstGeom prst="rect">
            <a:avLst/>
          </a:prstGeom>
          <a:solidFill>
            <a:schemeClr val="tx1">
              <a:lumMod val="95000"/>
              <a:lumOff val="5000"/>
              <a:alpha val="74000"/>
            </a:schemeClr>
          </a:solidFill>
        </p:spPr>
        <p:txBody>
          <a:bodyPr wrap="square" rtlCol="0" anchor="ctr">
            <a:spAutoFit/>
          </a:bodyPr>
          <a:lstStyle/>
          <a:p>
            <a:pPr lvl="0">
              <a:spcBef>
                <a:spcPct val="20000"/>
              </a:spcBef>
            </a:pPr>
            <a:r>
              <a:rPr lang="en-US" sz="4400" dirty="0">
                <a:solidFill>
                  <a:prstClr val="white"/>
                </a:solidFill>
                <a:latin typeface="Segoe UI Light" panose="020B0502040204020203" pitchFamily="34" charset="0"/>
              </a:rPr>
              <a:t>OWASP Enterprise Security </a:t>
            </a:r>
            <a:r>
              <a:rPr lang="en-US" sz="4400" dirty="0" smtClean="0">
                <a:solidFill>
                  <a:prstClr val="white"/>
                </a:solidFill>
                <a:latin typeface="Segoe UI Light" panose="020B0502040204020203" pitchFamily="34" charset="0"/>
              </a:rPr>
              <a:t>API</a:t>
            </a:r>
            <a:endParaRPr lang="uk-UA" sz="4400" dirty="0">
              <a:latin typeface="Segoe UI Light" panose="020B0502040204020203" pitchFamily="34" charset="0"/>
            </a:endParaRPr>
          </a:p>
        </p:txBody>
      </p:sp>
    </p:spTree>
    <p:extLst>
      <p:ext uri="{BB962C8B-B14F-4D97-AF65-F5344CB8AC3E}">
        <p14:creationId xmlns:p14="http://schemas.microsoft.com/office/powerpoint/2010/main" val="2539361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eat Wall of China, China, Architecture deta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0" y="1648594"/>
            <a:ext cx="4427984" cy="2160240"/>
          </a:xfrm>
          <a:solidFill>
            <a:schemeClr val="tx1">
              <a:lumMod val="95000"/>
              <a:lumOff val="5000"/>
              <a:alpha val="54000"/>
            </a:schemeClr>
          </a:solidFill>
        </p:spPr>
        <p:txBody>
          <a:bodyPr/>
          <a:lstStyle/>
          <a:p>
            <a:pPr marL="0" indent="0">
              <a:buNone/>
            </a:pPr>
            <a:r>
              <a:rPr lang="en-US" dirty="0" smtClean="0">
                <a:solidFill>
                  <a:schemeClr val="bg1"/>
                </a:solidFill>
                <a:latin typeface="Segoe UI Light" panose="020B0502040204020203" pitchFamily="34" charset="0"/>
              </a:rPr>
              <a:t>A </a:t>
            </a:r>
            <a:r>
              <a:rPr lang="en-US" dirty="0">
                <a:solidFill>
                  <a:schemeClr val="bg1"/>
                </a:solidFill>
                <a:latin typeface="Segoe UI Light" panose="020B0502040204020203" pitchFamily="34" charset="0"/>
              </a:rPr>
              <a:t>security solution on the web application level which </a:t>
            </a:r>
            <a:r>
              <a:rPr lang="en-US" dirty="0" smtClean="0">
                <a:solidFill>
                  <a:schemeClr val="bg1"/>
                </a:solidFill>
                <a:latin typeface="Segoe UI Light" panose="020B0502040204020203" pitchFamily="34" charset="0"/>
              </a:rPr>
              <a:t>does </a:t>
            </a:r>
            <a:r>
              <a:rPr lang="en-US" dirty="0">
                <a:solidFill>
                  <a:schemeClr val="bg1"/>
                </a:solidFill>
                <a:latin typeface="Segoe UI Light" panose="020B0502040204020203" pitchFamily="34" charset="0"/>
              </a:rPr>
              <a:t>not depend on the application itself</a:t>
            </a:r>
            <a:endParaRPr lang="uk-UA" dirty="0">
              <a:solidFill>
                <a:schemeClr val="bg1"/>
              </a:solidFill>
              <a:latin typeface="Segoe UI Light" panose="020B0502040204020203" pitchFamily="34" charset="0"/>
            </a:endParaRPr>
          </a:p>
        </p:txBody>
      </p:sp>
      <p:sp>
        <p:nvSpPr>
          <p:cNvPr id="6" name="TextBox 5"/>
          <p:cNvSpPr txBox="1"/>
          <p:nvPr/>
        </p:nvSpPr>
        <p:spPr>
          <a:xfrm>
            <a:off x="0" y="260648"/>
            <a:ext cx="6156176"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Web Application Firewall</a:t>
            </a:r>
          </a:p>
        </p:txBody>
      </p:sp>
    </p:spTree>
    <p:extLst>
      <p:ext uri="{BB962C8B-B14F-4D97-AF65-F5344CB8AC3E}">
        <p14:creationId xmlns:p14="http://schemas.microsoft.com/office/powerpoint/2010/main" val="977622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27949_1920x1080_(www.GdeFon.ru).jpg"/>
          <p:cNvPicPr>
            <a:picLocks noChangeAspect="1" noChangeArrowheads="1"/>
          </p:cNvPicPr>
          <p:nvPr/>
        </p:nvPicPr>
        <p:blipFill rotWithShape="1">
          <a:blip r:embed="rId3">
            <a:extLst>
              <a:ext uri="{28A0092B-C50C-407E-A947-70E740481C1C}">
                <a14:useLocalDpi xmlns:a14="http://schemas.microsoft.com/office/drawing/2010/main" val="0"/>
              </a:ext>
            </a:extLst>
          </a:blip>
          <a:srcRect l="12028" r="13491"/>
          <a:stretch/>
        </p:blipFill>
        <p:spPr bwMode="auto">
          <a:xfrm>
            <a:off x="0" y="0"/>
            <a:ext cx="9144000" cy="69057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5364088"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Additional Defenses</a:t>
            </a:r>
          </a:p>
        </p:txBody>
      </p:sp>
      <p:sp>
        <p:nvSpPr>
          <p:cNvPr id="6" name="TextBox 5"/>
          <p:cNvSpPr txBox="1"/>
          <p:nvPr/>
        </p:nvSpPr>
        <p:spPr>
          <a:xfrm>
            <a:off x="2899613" y="4375500"/>
            <a:ext cx="6244387" cy="769441"/>
          </a:xfrm>
          <a:prstGeom prst="rect">
            <a:avLst/>
          </a:prstGeom>
          <a:solidFill>
            <a:schemeClr val="tx1">
              <a:lumMod val="95000"/>
              <a:lumOff val="5000"/>
              <a:alpha val="82000"/>
            </a:schemeClr>
          </a:solidFill>
        </p:spPr>
        <p:txBody>
          <a:bodyPr wrap="square" rtlCol="0">
            <a:spAutoFit/>
          </a:bodyPr>
          <a:lstStyle/>
          <a:p>
            <a:pPr lvl="0" algn="r">
              <a:spcBef>
                <a:spcPct val="20000"/>
              </a:spcBef>
            </a:pPr>
            <a:r>
              <a:rPr lang="en-US" sz="4400" dirty="0">
                <a:solidFill>
                  <a:schemeClr val="bg1"/>
                </a:solidFill>
                <a:latin typeface="Segoe UI Light" panose="020B0502040204020203" pitchFamily="34" charset="0"/>
              </a:rPr>
              <a:t>Least </a:t>
            </a:r>
            <a:r>
              <a:rPr lang="en-US" sz="4400" dirty="0" smtClean="0">
                <a:solidFill>
                  <a:schemeClr val="bg1"/>
                </a:solidFill>
                <a:latin typeface="Segoe UI Light" panose="020B0502040204020203" pitchFamily="34" charset="0"/>
              </a:rPr>
              <a:t>Privileges</a:t>
            </a:r>
            <a:endParaRPr lang="uk-UA" dirty="0">
              <a:solidFill>
                <a:schemeClr val="bg1"/>
              </a:solidFill>
              <a:latin typeface="Segoe UI Light" panose="020B0502040204020203" pitchFamily="34" charset="0"/>
            </a:endParaRPr>
          </a:p>
        </p:txBody>
      </p:sp>
      <p:sp>
        <p:nvSpPr>
          <p:cNvPr id="7" name="TextBox 6"/>
          <p:cNvSpPr txBox="1"/>
          <p:nvPr/>
        </p:nvSpPr>
        <p:spPr>
          <a:xfrm>
            <a:off x="2899614" y="5898065"/>
            <a:ext cx="6244387" cy="769441"/>
          </a:xfrm>
          <a:prstGeom prst="rect">
            <a:avLst/>
          </a:prstGeom>
          <a:solidFill>
            <a:schemeClr val="tx1">
              <a:lumMod val="95000"/>
              <a:lumOff val="5000"/>
              <a:alpha val="81000"/>
            </a:schemeClr>
          </a:solidFill>
        </p:spPr>
        <p:txBody>
          <a:bodyPr wrap="square" rtlCol="0">
            <a:spAutoFit/>
          </a:bodyPr>
          <a:lstStyle/>
          <a:p>
            <a:pPr algn="r"/>
            <a:r>
              <a:rPr lang="en-US" sz="4400" dirty="0">
                <a:solidFill>
                  <a:schemeClr val="bg1"/>
                </a:solidFill>
                <a:latin typeface="Segoe UI Light" panose="020B0502040204020203" pitchFamily="34" charset="0"/>
              </a:rPr>
              <a:t>White List Input </a:t>
            </a:r>
            <a:r>
              <a:rPr lang="en-US" sz="4400" dirty="0" smtClean="0">
                <a:solidFill>
                  <a:schemeClr val="bg1"/>
                </a:solidFill>
                <a:latin typeface="Segoe UI Light" panose="020B0502040204020203" pitchFamily="34" charset="0"/>
              </a:rPr>
              <a:t>Validation</a:t>
            </a:r>
            <a:endParaRPr lang="uk-UA" dirty="0">
              <a:solidFill>
                <a:schemeClr val="bg1"/>
              </a:solidFill>
              <a:latin typeface="Segoe UI Light" panose="020B0502040204020203" pitchFamily="34" charset="0"/>
            </a:endParaRPr>
          </a:p>
        </p:txBody>
      </p:sp>
      <p:sp>
        <p:nvSpPr>
          <p:cNvPr id="8" name="TextBox 7"/>
          <p:cNvSpPr txBox="1"/>
          <p:nvPr/>
        </p:nvSpPr>
        <p:spPr>
          <a:xfrm>
            <a:off x="2937366" y="2852936"/>
            <a:ext cx="6244387" cy="769441"/>
          </a:xfrm>
          <a:prstGeom prst="rect">
            <a:avLst/>
          </a:prstGeom>
          <a:solidFill>
            <a:schemeClr val="tx1">
              <a:lumMod val="95000"/>
              <a:lumOff val="5000"/>
              <a:alpha val="82000"/>
            </a:schemeClr>
          </a:solidFill>
        </p:spPr>
        <p:txBody>
          <a:bodyPr wrap="square" rtlCol="0">
            <a:spAutoFit/>
          </a:bodyPr>
          <a:lstStyle/>
          <a:p>
            <a:pPr lvl="0" algn="r">
              <a:spcBef>
                <a:spcPct val="20000"/>
              </a:spcBef>
            </a:pPr>
            <a:r>
              <a:rPr lang="en-US" sz="4400" dirty="0" smtClean="0">
                <a:solidFill>
                  <a:schemeClr val="bg1"/>
                </a:solidFill>
                <a:latin typeface="Segoe UI Light" panose="020B0502040204020203" pitchFamily="34" charset="0"/>
              </a:rPr>
              <a:t>IDS, IPS</a:t>
            </a:r>
            <a:endParaRPr lang="uk-UA"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20545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3347864" y="692696"/>
            <a:ext cx="3096344" cy="4320480"/>
            <a:chOff x="3491880" y="1268760"/>
            <a:chExt cx="2736304" cy="3810000"/>
          </a:xfrm>
        </p:grpSpPr>
        <p:pic>
          <p:nvPicPr>
            <p:cNvPr id="1026" name="Picture 2" descr="D:\Files\Pictures For Presentations\6854803-injection-syringe-shaped-question-mark-syringe-injection-isolated-on-the-white.jpg"/>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3491880" y="1268760"/>
              <a:ext cx="1905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4860032" y="2582084"/>
              <a:ext cx="1368152" cy="1656184"/>
            </a:xfrm>
            <a:prstGeom prst="ellips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uk-UA"/>
            </a:p>
          </p:txBody>
        </p:sp>
      </p:grpSp>
    </p:spTree>
    <p:extLst>
      <p:ext uri="{BB962C8B-B14F-4D97-AF65-F5344CB8AC3E}">
        <p14:creationId xmlns:p14="http://schemas.microsoft.com/office/powerpoint/2010/main" val="253865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162"/>
          <a:stretch/>
        </p:blipFill>
        <p:spPr bwMode="auto">
          <a:xfrm>
            <a:off x="611560" y="1412776"/>
            <a:ext cx="7949384" cy="5269011"/>
          </a:xfrm>
          <a:prstGeom prst="rect">
            <a:avLst/>
          </a:prstGeom>
          <a:noFill/>
          <a:ln w="9525">
            <a:solidFill>
              <a:schemeClr val="tx2"/>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1" y="260648"/>
            <a:ext cx="4427983"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Real-life Examples</a:t>
            </a:r>
            <a:endParaRPr lang="en-US" sz="4400" dirty="0">
              <a:solidFill>
                <a:schemeClr val="bg1"/>
              </a:solidFill>
              <a:latin typeface="Segoe UI Light" panose="020B0502040204020203" pitchFamily="34" charset="0"/>
            </a:endParaRPr>
          </a:p>
        </p:txBody>
      </p:sp>
      <p:sp>
        <p:nvSpPr>
          <p:cNvPr id="4" name="Rectangle 3"/>
          <p:cNvSpPr/>
          <p:nvPr/>
        </p:nvSpPr>
        <p:spPr>
          <a:xfrm>
            <a:off x="1043608" y="4293096"/>
            <a:ext cx="1728192" cy="1506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7" name="Rectangle 6"/>
          <p:cNvSpPr/>
          <p:nvPr/>
        </p:nvSpPr>
        <p:spPr>
          <a:xfrm>
            <a:off x="971600" y="3277841"/>
            <a:ext cx="4579634" cy="384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1141774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1029214"/>
            <a:ext cx="6112938" cy="5753869"/>
          </a:xfrm>
          <a:prstGeom prst="rect">
            <a:avLst/>
          </a:prstGeom>
          <a:noFill/>
          <a:ln w="9525">
            <a:solidFill>
              <a:schemeClr val="accent1">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1" y="260648"/>
            <a:ext cx="4427983" cy="769441"/>
          </a:xfrm>
          <a:prstGeom prst="rect">
            <a:avLst/>
          </a:prstGeom>
          <a:solidFill>
            <a:schemeClr val="tx1">
              <a:alpha val="85000"/>
            </a:schemeClr>
          </a:solidFill>
        </p:spPr>
        <p:txBody>
          <a:bodyPr wrap="square" rtlCol="0">
            <a:spAutoFit/>
          </a:bodyPr>
          <a:lstStyle/>
          <a:p>
            <a:r>
              <a:rPr lang="en-US" sz="4400" dirty="0" smtClean="0">
                <a:solidFill>
                  <a:schemeClr val="bg1"/>
                </a:solidFill>
                <a:latin typeface="Segoe UI Light" panose="020B0502040204020203" pitchFamily="34" charset="0"/>
              </a:rPr>
              <a:t>Real-life Examples</a:t>
            </a:r>
            <a:endParaRPr lang="en-US" sz="4400" dirty="0">
              <a:solidFill>
                <a:schemeClr val="bg1"/>
              </a:solidFill>
              <a:latin typeface="Segoe UI Light" panose="020B0502040204020203" pitchFamily="34" charset="0"/>
            </a:endParaRPr>
          </a:p>
        </p:txBody>
      </p:sp>
      <p:sp>
        <p:nvSpPr>
          <p:cNvPr id="6" name="Rectangle 5"/>
          <p:cNvSpPr/>
          <p:nvPr/>
        </p:nvSpPr>
        <p:spPr>
          <a:xfrm>
            <a:off x="2066159" y="4052392"/>
            <a:ext cx="5026121" cy="3847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21813076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399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uk-UA"/>
          </a:p>
        </p:txBody>
      </p:sp>
      <p:sp>
        <p:nvSpPr>
          <p:cNvPr id="4" name="TextBox 3"/>
          <p:cNvSpPr txBox="1"/>
          <p:nvPr/>
        </p:nvSpPr>
        <p:spPr>
          <a:xfrm>
            <a:off x="0" y="2265618"/>
            <a:ext cx="9144000" cy="1200329"/>
          </a:xfrm>
          <a:prstGeom prst="rect">
            <a:avLst/>
          </a:prstGeom>
          <a:noFill/>
        </p:spPr>
        <p:txBody>
          <a:bodyPr wrap="square" rtlCol="0">
            <a:spAutoFit/>
          </a:bodyPr>
          <a:lstStyle/>
          <a:p>
            <a:pPr algn="ctr"/>
            <a:r>
              <a:rPr lang="en-US" sz="7200" dirty="0" smtClean="0">
                <a:solidFill>
                  <a:schemeClr val="bg1"/>
                </a:solidFill>
                <a:latin typeface="Segoe UI Light" panose="020B0502040204020203" pitchFamily="34" charset="0"/>
                <a:cs typeface="Arial" pitchFamily="34" charset="0"/>
              </a:rPr>
              <a:t>SQL-Injection Impact</a:t>
            </a:r>
            <a:endParaRPr lang="uk-UA" sz="7200" dirty="0">
              <a:solidFill>
                <a:schemeClr val="bg1"/>
              </a:solidFill>
              <a:latin typeface="Segoe UI Light" panose="020B0502040204020203" pitchFamily="34" charset="0"/>
              <a:cs typeface="Arial" pitchFamily="34" charset="0"/>
            </a:endParaRPr>
          </a:p>
        </p:txBody>
      </p:sp>
    </p:spTree>
    <p:extLst>
      <p:ext uri="{BB962C8B-B14F-4D97-AF65-F5344CB8AC3E}">
        <p14:creationId xmlns:p14="http://schemas.microsoft.com/office/powerpoint/2010/main" val="2255069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a0.twimg.com/profile_images/489578293/leakedin_logo_twitt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551" y="1412776"/>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3995936"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Data Leakage</a:t>
            </a:r>
          </a:p>
        </p:txBody>
      </p:sp>
    </p:spTree>
    <p:extLst>
      <p:ext uri="{BB962C8B-B14F-4D97-AF65-F5344CB8AC3E}">
        <p14:creationId xmlns:p14="http://schemas.microsoft.com/office/powerpoint/2010/main" val="37923567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260648"/>
            <a:ext cx="4860032"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Data </a:t>
            </a:r>
            <a:r>
              <a:rPr lang="en-US" sz="4400" dirty="0" smtClean="0">
                <a:solidFill>
                  <a:schemeClr val="bg1"/>
                </a:solidFill>
                <a:latin typeface="Segoe UI Light" panose="020B0502040204020203" pitchFamily="34" charset="0"/>
              </a:rPr>
              <a:t>Modification</a:t>
            </a:r>
            <a:endParaRPr lang="en-US" sz="44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742367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Files\Pictures For Presentations\Access_Denied_by_Leadmill.jpg"/>
          <p:cNvPicPr>
            <a:picLocks noChangeAspect="1" noChangeArrowheads="1"/>
          </p:cNvPicPr>
          <p:nvPr/>
        </p:nvPicPr>
        <p:blipFill rotWithShape="1">
          <a:blip r:embed="rId2">
            <a:extLst>
              <a:ext uri="{28A0092B-C50C-407E-A947-70E740481C1C}">
                <a14:useLocalDpi xmlns:a14="http://schemas.microsoft.com/office/drawing/2010/main" val="0"/>
              </a:ext>
            </a:extLst>
          </a:blip>
          <a:srcRect t="22667" b="21086"/>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0" y="260648"/>
            <a:ext cx="4211960" cy="769441"/>
          </a:xfrm>
          <a:prstGeom prst="rect">
            <a:avLst/>
          </a:prstGeom>
          <a:solidFill>
            <a:schemeClr val="tx1">
              <a:alpha val="85000"/>
            </a:schemeClr>
          </a:solidFill>
        </p:spPr>
        <p:txBody>
          <a:bodyPr wrap="square" rtlCol="0">
            <a:spAutoFit/>
          </a:bodyPr>
          <a:lstStyle/>
          <a:p>
            <a:r>
              <a:rPr lang="en-US" sz="4400" dirty="0">
                <a:solidFill>
                  <a:schemeClr val="bg1"/>
                </a:solidFill>
                <a:latin typeface="Segoe UI Light" panose="020B0502040204020203" pitchFamily="34" charset="0"/>
              </a:rPr>
              <a:t>Denial of Access</a:t>
            </a:r>
          </a:p>
        </p:txBody>
      </p:sp>
    </p:spTree>
    <p:extLst>
      <p:ext uri="{BB962C8B-B14F-4D97-AF65-F5344CB8AC3E}">
        <p14:creationId xmlns:p14="http://schemas.microsoft.com/office/powerpoint/2010/main" val="15906944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7042</TotalTime>
  <Words>1272</Words>
  <Application>Microsoft Office PowerPoint</Application>
  <PresentationFormat>On-screen Show (4:3)</PresentationFormat>
  <Paragraphs>212</Paragraphs>
  <Slides>33</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Courier New</vt:lpstr>
      <vt:lpstr>Segoe UI Light</vt:lpstr>
      <vt:lpstr>Verdana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Detection</vt:lpstr>
      <vt:lpstr>PowerPoint Presentation</vt:lpstr>
      <vt:lpstr>PowerPoint Presentation</vt:lpstr>
      <vt:lpstr>PowerPoint Presentation</vt:lpstr>
      <vt:lpstr>PowerPoint Presentation</vt:lpstr>
      <vt:lpstr>Protection</vt:lpstr>
      <vt:lpstr>Use of Prepared Statements (Parameterized Queries) </vt:lpstr>
      <vt:lpstr>PowerPoint Presentation</vt:lpstr>
      <vt:lpstr>PowerPoint Presentation</vt:lpstr>
      <vt:lpstr>Is It Secure?</vt:lpstr>
      <vt:lpstr>Use of Stored Procedures</vt:lpstr>
      <vt:lpstr>PowerPoint Presentation</vt:lpstr>
      <vt:lpstr>PowerPoint Presentation</vt:lpstr>
      <vt:lpstr>PowerPoint Presentation</vt:lpstr>
      <vt:lpstr>PowerPoint Presentation</vt:lpstr>
      <vt:lpstr>PowerPoint Presentation</vt:lpstr>
    </vt:vector>
  </TitlesOfParts>
  <Company>Softserve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 injection</dc:title>
  <dc:creator>Bohdan Serednytskyi</dc:creator>
  <cp:lastModifiedBy>Bohdan Serednytskyi</cp:lastModifiedBy>
  <cp:revision>209</cp:revision>
  <dcterms:created xsi:type="dcterms:W3CDTF">2012-08-15T16:28:07Z</dcterms:created>
  <dcterms:modified xsi:type="dcterms:W3CDTF">2014-12-04T08:49:50Z</dcterms:modified>
</cp:coreProperties>
</file>